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70" r:id="rId2"/>
    <p:sldId id="318" r:id="rId3"/>
    <p:sldId id="319" r:id="rId4"/>
    <p:sldId id="280" r:id="rId5"/>
    <p:sldId id="282" r:id="rId6"/>
    <p:sldId id="317" r:id="rId7"/>
    <p:sldId id="323" r:id="rId8"/>
    <p:sldId id="277" r:id="rId9"/>
    <p:sldId id="278" r:id="rId10"/>
    <p:sldId id="279" r:id="rId11"/>
    <p:sldId id="281"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21" r:id="rId47"/>
    <p:sldId id="320" r:id="rId48"/>
    <p:sldId id="32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57" autoAdjust="0"/>
    <p:restoredTop sz="77578" autoAdjust="0"/>
  </p:normalViewPr>
  <p:slideViewPr>
    <p:cSldViewPr snapToGrid="0">
      <p:cViewPr varScale="1">
        <p:scale>
          <a:sx n="124" d="100"/>
          <a:sy n="124" d="100"/>
        </p:scale>
        <p:origin x="120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9181B-9AAC-4A47-8C1A-90092F90CFE3}"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BCDEE-BB4A-420B-85AA-18E959CEA73E}" type="slidenum">
              <a:rPr lang="en-US" smtClean="0"/>
              <a:t>‹#›</a:t>
            </a:fld>
            <a:endParaRPr lang="en-US"/>
          </a:p>
        </p:txBody>
      </p:sp>
    </p:spTree>
    <p:extLst>
      <p:ext uri="{BB962C8B-B14F-4D97-AF65-F5344CB8AC3E}">
        <p14:creationId xmlns:p14="http://schemas.microsoft.com/office/powerpoint/2010/main" val="375572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210800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4276599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1139497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a:p>
        </p:txBody>
      </p:sp>
    </p:spTree>
    <p:extLst>
      <p:ext uri="{BB962C8B-B14F-4D97-AF65-F5344CB8AC3E}">
        <p14:creationId xmlns:p14="http://schemas.microsoft.com/office/powerpoint/2010/main" val="1846866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a:p>
        </p:txBody>
      </p:sp>
    </p:spTree>
    <p:extLst>
      <p:ext uri="{BB962C8B-B14F-4D97-AF65-F5344CB8AC3E}">
        <p14:creationId xmlns:p14="http://schemas.microsoft.com/office/powerpoint/2010/main" val="2008663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2925516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a:p>
        </p:txBody>
      </p:sp>
    </p:spTree>
    <p:extLst>
      <p:ext uri="{BB962C8B-B14F-4D97-AF65-F5344CB8AC3E}">
        <p14:creationId xmlns:p14="http://schemas.microsoft.com/office/powerpoint/2010/main" val="9045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a:p>
        </p:txBody>
      </p:sp>
    </p:spTree>
    <p:extLst>
      <p:ext uri="{BB962C8B-B14F-4D97-AF65-F5344CB8AC3E}">
        <p14:creationId xmlns:p14="http://schemas.microsoft.com/office/powerpoint/2010/main" val="286662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a:p>
        </p:txBody>
      </p:sp>
    </p:spTree>
    <p:extLst>
      <p:ext uri="{BB962C8B-B14F-4D97-AF65-F5344CB8AC3E}">
        <p14:creationId xmlns:p14="http://schemas.microsoft.com/office/powerpoint/2010/main" val="2848264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a:p>
        </p:txBody>
      </p:sp>
    </p:spTree>
    <p:extLst>
      <p:ext uri="{BB962C8B-B14F-4D97-AF65-F5344CB8AC3E}">
        <p14:creationId xmlns:p14="http://schemas.microsoft.com/office/powerpoint/2010/main" val="4104911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69168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dirty="0" err="1"/>
              <a:t>i</a:t>
            </a:r>
            <a:r>
              <a:rPr lang="en-US" dirty="0"/>
              <a:t>) is never 1, because subroutine location sets first to 1 occasion after the first encounter = first estimable capture probability.</a:t>
            </a:r>
          </a:p>
          <a:p>
            <a:r>
              <a:rPr lang="en-US" dirty="0"/>
              <a:t>Note first(</a:t>
            </a:r>
            <a:r>
              <a:rPr lang="en-US" dirty="0" err="1"/>
              <a:t>i</a:t>
            </a:r>
            <a:r>
              <a:rPr lang="en-US" dirty="0"/>
              <a:t>) = 0 for histories with first capture at the last occasion</a:t>
            </a:r>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a:p>
        </p:txBody>
      </p:sp>
    </p:spTree>
    <p:extLst>
      <p:ext uri="{BB962C8B-B14F-4D97-AF65-F5344CB8AC3E}">
        <p14:creationId xmlns:p14="http://schemas.microsoft.com/office/powerpoint/2010/main" val="3988423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21</a:t>
            </a:fld>
            <a:endParaRPr lang="en-US"/>
          </a:p>
        </p:txBody>
      </p:sp>
    </p:spTree>
    <p:extLst>
      <p:ext uri="{BB962C8B-B14F-4D97-AF65-F5344CB8AC3E}">
        <p14:creationId xmlns:p14="http://schemas.microsoft.com/office/powerpoint/2010/main" val="1610500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22</a:t>
            </a:fld>
            <a:endParaRPr lang="en-US"/>
          </a:p>
        </p:txBody>
      </p:sp>
    </p:spTree>
    <p:extLst>
      <p:ext uri="{BB962C8B-B14F-4D97-AF65-F5344CB8AC3E}">
        <p14:creationId xmlns:p14="http://schemas.microsoft.com/office/powerpoint/2010/main" val="1163518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23</a:t>
            </a:fld>
            <a:endParaRPr lang="en-US"/>
          </a:p>
        </p:txBody>
      </p:sp>
    </p:spTree>
    <p:extLst>
      <p:ext uri="{BB962C8B-B14F-4D97-AF65-F5344CB8AC3E}">
        <p14:creationId xmlns:p14="http://schemas.microsoft.com/office/powerpoint/2010/main" val="486062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24</a:t>
            </a:fld>
            <a:endParaRPr lang="en-US"/>
          </a:p>
        </p:txBody>
      </p:sp>
    </p:spTree>
    <p:extLst>
      <p:ext uri="{BB962C8B-B14F-4D97-AF65-F5344CB8AC3E}">
        <p14:creationId xmlns:p14="http://schemas.microsoft.com/office/powerpoint/2010/main" val="436394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25</a:t>
            </a:fld>
            <a:endParaRPr lang="en-US"/>
          </a:p>
        </p:txBody>
      </p:sp>
    </p:spTree>
    <p:extLst>
      <p:ext uri="{BB962C8B-B14F-4D97-AF65-F5344CB8AC3E}">
        <p14:creationId xmlns:p14="http://schemas.microsoft.com/office/powerpoint/2010/main" val="2830615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26</a:t>
            </a:fld>
            <a:endParaRPr lang="en-US"/>
          </a:p>
        </p:txBody>
      </p:sp>
    </p:spTree>
    <p:extLst>
      <p:ext uri="{BB962C8B-B14F-4D97-AF65-F5344CB8AC3E}">
        <p14:creationId xmlns:p14="http://schemas.microsoft.com/office/powerpoint/2010/main" val="759310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27</a:t>
            </a:fld>
            <a:endParaRPr lang="en-US"/>
          </a:p>
        </p:txBody>
      </p:sp>
    </p:spTree>
    <p:extLst>
      <p:ext uri="{BB962C8B-B14F-4D97-AF65-F5344CB8AC3E}">
        <p14:creationId xmlns:p14="http://schemas.microsoft.com/office/powerpoint/2010/main" val="2807290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28</a:t>
            </a:fld>
            <a:endParaRPr lang="en-US"/>
          </a:p>
        </p:txBody>
      </p:sp>
    </p:spTree>
    <p:extLst>
      <p:ext uri="{BB962C8B-B14F-4D97-AF65-F5344CB8AC3E}">
        <p14:creationId xmlns:p14="http://schemas.microsoft.com/office/powerpoint/2010/main" val="525018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29</a:t>
            </a:fld>
            <a:endParaRPr lang="en-US"/>
          </a:p>
        </p:txBody>
      </p:sp>
    </p:spTree>
    <p:extLst>
      <p:ext uri="{BB962C8B-B14F-4D97-AF65-F5344CB8AC3E}">
        <p14:creationId xmlns:p14="http://schemas.microsoft.com/office/powerpoint/2010/main" val="23588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30</a:t>
            </a:fld>
            <a:endParaRPr lang="en-US"/>
          </a:p>
        </p:txBody>
      </p:sp>
    </p:spTree>
    <p:extLst>
      <p:ext uri="{BB962C8B-B14F-4D97-AF65-F5344CB8AC3E}">
        <p14:creationId xmlns:p14="http://schemas.microsoft.com/office/powerpoint/2010/main" val="25709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31</a:t>
            </a:fld>
            <a:endParaRPr lang="en-US"/>
          </a:p>
        </p:txBody>
      </p:sp>
    </p:spTree>
    <p:extLst>
      <p:ext uri="{BB962C8B-B14F-4D97-AF65-F5344CB8AC3E}">
        <p14:creationId xmlns:p14="http://schemas.microsoft.com/office/powerpoint/2010/main" val="1379776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32</a:t>
            </a:fld>
            <a:endParaRPr lang="en-US"/>
          </a:p>
        </p:txBody>
      </p:sp>
    </p:spTree>
    <p:extLst>
      <p:ext uri="{BB962C8B-B14F-4D97-AF65-F5344CB8AC3E}">
        <p14:creationId xmlns:p14="http://schemas.microsoft.com/office/powerpoint/2010/main" val="2044904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33</a:t>
            </a:fld>
            <a:endParaRPr lang="en-US"/>
          </a:p>
        </p:txBody>
      </p:sp>
    </p:spTree>
    <p:extLst>
      <p:ext uri="{BB962C8B-B14F-4D97-AF65-F5344CB8AC3E}">
        <p14:creationId xmlns:p14="http://schemas.microsoft.com/office/powerpoint/2010/main" val="2469636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34</a:t>
            </a:fld>
            <a:endParaRPr lang="en-US"/>
          </a:p>
        </p:txBody>
      </p:sp>
    </p:spTree>
    <p:extLst>
      <p:ext uri="{BB962C8B-B14F-4D97-AF65-F5344CB8AC3E}">
        <p14:creationId xmlns:p14="http://schemas.microsoft.com/office/powerpoint/2010/main" val="2681097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In the C++ script, functions marked with </a:t>
            </a:r>
            <a:r>
              <a:rPr lang="en-US" sz="1800" b="0" i="0" u="none" strike="noStrike" baseline="0" dirty="0" err="1">
                <a:latin typeface="LMMono10-Regular-Identity-H"/>
              </a:rPr>
              <a:t>Rcpp</a:t>
            </a:r>
            <a:r>
              <a:rPr lang="en-US" sz="1800" b="0" i="0" u="none" strike="noStrike" baseline="0" dirty="0">
                <a:latin typeface="LMMono10-Regular-Identity-H"/>
              </a:rPr>
              <a:t>::export </a:t>
            </a:r>
            <a:r>
              <a:rPr lang="en-US" sz="1800" b="0" i="0" u="none" strike="noStrike" baseline="0" dirty="0">
                <a:latin typeface="LMRoman10-Regular-Identity-H"/>
              </a:rPr>
              <a:t>are pulled into our R environment and made available.</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35</a:t>
            </a:fld>
            <a:endParaRPr lang="en-US"/>
          </a:p>
        </p:txBody>
      </p:sp>
    </p:spTree>
    <p:extLst>
      <p:ext uri="{BB962C8B-B14F-4D97-AF65-F5344CB8AC3E}">
        <p14:creationId xmlns:p14="http://schemas.microsoft.com/office/powerpoint/2010/main" val="4185949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One important note is that C++ and R indexes matrices differently. With R, the first cell in a matrix is indexed at </a:t>
            </a:r>
            <a:r>
              <a:rPr lang="en-US" sz="1800" b="0" i="0" u="none" strike="noStrike" baseline="0" dirty="0">
                <a:latin typeface="LMMono10-Regular-Identity-H"/>
              </a:rPr>
              <a:t>matrix[1,1]</a:t>
            </a:r>
            <a:r>
              <a:rPr lang="en-US" sz="1800" b="0" i="0" u="none" strike="noStrike" baseline="0" dirty="0">
                <a:latin typeface="LMRoman10-Regular-Identity-H"/>
              </a:rPr>
              <a:t>, starting at 1, while in C++, the first cell in a matrix is indexed at </a:t>
            </a:r>
            <a:r>
              <a:rPr lang="en-US" sz="1800" b="0" i="0" u="none" strike="noStrike" baseline="0" dirty="0">
                <a:latin typeface="LMMono10-Regular-Identity-H"/>
              </a:rPr>
              <a:t>matrix[0,0]</a:t>
            </a:r>
            <a:r>
              <a:rPr lang="en-US" sz="1800" b="0" i="0" u="none" strike="noStrike" baseline="0" dirty="0">
                <a:latin typeface="LMRoman10-Regular-Identity-H"/>
              </a:rPr>
              <a:t>, starting at</a:t>
            </a:r>
          </a:p>
          <a:p>
            <a:pPr algn="l"/>
            <a:r>
              <a:rPr lang="en-US" sz="1800" b="0" i="0" u="none" strike="noStrike" baseline="0" dirty="0">
                <a:latin typeface="LMRoman10-Regular-Identity-H"/>
              </a:rPr>
              <a:t>0</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36</a:t>
            </a:fld>
            <a:endParaRPr lang="en-US"/>
          </a:p>
        </p:txBody>
      </p:sp>
    </p:spTree>
    <p:extLst>
      <p:ext uri="{BB962C8B-B14F-4D97-AF65-F5344CB8AC3E}">
        <p14:creationId xmlns:p14="http://schemas.microsoft.com/office/powerpoint/2010/main" val="354888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37</a:t>
            </a:fld>
            <a:endParaRPr lang="en-US"/>
          </a:p>
        </p:txBody>
      </p:sp>
    </p:spTree>
    <p:extLst>
      <p:ext uri="{BB962C8B-B14F-4D97-AF65-F5344CB8AC3E}">
        <p14:creationId xmlns:p14="http://schemas.microsoft.com/office/powerpoint/2010/main" val="1576673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38</a:t>
            </a:fld>
            <a:endParaRPr lang="en-US"/>
          </a:p>
        </p:txBody>
      </p:sp>
    </p:spTree>
    <p:extLst>
      <p:ext uri="{BB962C8B-B14F-4D97-AF65-F5344CB8AC3E}">
        <p14:creationId xmlns:p14="http://schemas.microsoft.com/office/powerpoint/2010/main" val="382149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39</a:t>
            </a:fld>
            <a:endParaRPr lang="en-US"/>
          </a:p>
        </p:txBody>
      </p:sp>
    </p:spTree>
    <p:extLst>
      <p:ext uri="{BB962C8B-B14F-4D97-AF65-F5344CB8AC3E}">
        <p14:creationId xmlns:p14="http://schemas.microsoft.com/office/powerpoint/2010/main" val="268929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3985598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40</a:t>
            </a:fld>
            <a:endParaRPr lang="en-US"/>
          </a:p>
        </p:txBody>
      </p:sp>
    </p:spTree>
    <p:extLst>
      <p:ext uri="{BB962C8B-B14F-4D97-AF65-F5344CB8AC3E}">
        <p14:creationId xmlns:p14="http://schemas.microsoft.com/office/powerpoint/2010/main" val="705813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41</a:t>
            </a:fld>
            <a:endParaRPr lang="en-US"/>
          </a:p>
        </p:txBody>
      </p:sp>
    </p:spTree>
    <p:extLst>
      <p:ext uri="{BB962C8B-B14F-4D97-AF65-F5344CB8AC3E}">
        <p14:creationId xmlns:p14="http://schemas.microsoft.com/office/powerpoint/2010/main" val="3468603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42</a:t>
            </a:fld>
            <a:endParaRPr lang="en-US"/>
          </a:p>
        </p:txBody>
      </p:sp>
    </p:spTree>
    <p:extLst>
      <p:ext uri="{BB962C8B-B14F-4D97-AF65-F5344CB8AC3E}">
        <p14:creationId xmlns:p14="http://schemas.microsoft.com/office/powerpoint/2010/main" val="23535605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43</a:t>
            </a:fld>
            <a:endParaRPr lang="en-US"/>
          </a:p>
        </p:txBody>
      </p:sp>
    </p:spTree>
    <p:extLst>
      <p:ext uri="{BB962C8B-B14F-4D97-AF65-F5344CB8AC3E}">
        <p14:creationId xmlns:p14="http://schemas.microsoft.com/office/powerpoint/2010/main" val="970539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44</a:t>
            </a:fld>
            <a:endParaRPr lang="en-US"/>
          </a:p>
        </p:txBody>
      </p:sp>
    </p:spTree>
    <p:extLst>
      <p:ext uri="{BB962C8B-B14F-4D97-AF65-F5344CB8AC3E}">
        <p14:creationId xmlns:p14="http://schemas.microsoft.com/office/powerpoint/2010/main" val="1902104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45</a:t>
            </a:fld>
            <a:endParaRPr lang="en-US"/>
          </a:p>
        </p:txBody>
      </p:sp>
    </p:spTree>
    <p:extLst>
      <p:ext uri="{BB962C8B-B14F-4D97-AF65-F5344CB8AC3E}">
        <p14:creationId xmlns:p14="http://schemas.microsoft.com/office/powerpoint/2010/main" val="2793845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away from just the </a:t>
            </a:r>
            <a:r>
              <a:rPr lang="en-US" dirty="0" err="1"/>
              <a:t>escapeMR</a:t>
            </a:r>
            <a:r>
              <a:rPr lang="en-US" dirty="0"/>
              <a:t> package itself, one issue I’ve run into recently has to do with the super-population method itself, and problems with bootstrapping the confidence intervals when using very small sample sizes. For example, I had a dataset with a total of 33 carcasses observed over a 10 week survey period, 15 of those carcasses were marked and released for recapture, 18 were chopped on initial capture. You can see in the plot here that the abundance estimate of the total population was 43, which seems reasonable. However, several of the bootstrapped intervals produced estimates that were below the known number of observed carcasses, 33 which doesn’t make sense initially.</a:t>
            </a:r>
          </a:p>
          <a:p>
            <a:endParaRPr lang="en-US" dirty="0"/>
          </a:p>
          <a:p>
            <a:r>
              <a:rPr lang="en-US" dirty="0"/>
              <a:t>This occurs because the super-population model relies on the capture probabilities and survival probabilities to estimate the number of fish arriving into the system and doesn’t necessarily utilize the actual observed counts. When bootstrapping occurs, what happens is we are resampling, with replacement, the original dataset. So at very low sampling sizes, individual capture histories will have more of an impact on the probabilities of capture and survival. And then if our overall probabilities of survival and capture are high, our estimate of abundance will be low.</a:t>
            </a:r>
          </a:p>
          <a:p>
            <a:endParaRPr lang="en-US" dirty="0"/>
          </a:p>
          <a:p>
            <a:r>
              <a:rPr lang="en-US" dirty="0"/>
              <a:t>This is an issue in applying the super-population model at low sample sizes, and so it’s important to know what is happening behind the scenes if you see this problem in your results. It may or may not be something we should correct for, but is probably worth a discussion in the future.</a:t>
            </a:r>
          </a:p>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46</a:t>
            </a:fld>
            <a:endParaRPr lang="en-US"/>
          </a:p>
        </p:txBody>
      </p:sp>
    </p:spTree>
    <p:extLst>
      <p:ext uri="{BB962C8B-B14F-4D97-AF65-F5344CB8AC3E}">
        <p14:creationId xmlns:p14="http://schemas.microsoft.com/office/powerpoint/2010/main" val="3880720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47</a:t>
            </a:fld>
            <a:endParaRPr lang="en-US"/>
          </a:p>
        </p:txBody>
      </p:sp>
    </p:spTree>
    <p:extLst>
      <p:ext uri="{BB962C8B-B14F-4D97-AF65-F5344CB8AC3E}">
        <p14:creationId xmlns:p14="http://schemas.microsoft.com/office/powerpoint/2010/main" val="3650471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48</a:t>
            </a:fld>
            <a:endParaRPr lang="en-US"/>
          </a:p>
        </p:txBody>
      </p:sp>
    </p:spTree>
    <p:extLst>
      <p:ext uri="{BB962C8B-B14F-4D97-AF65-F5344CB8AC3E}">
        <p14:creationId xmlns:p14="http://schemas.microsoft.com/office/powerpoint/2010/main" val="301365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151538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34994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701297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331318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215031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9350-EDA9-FA1E-3F2A-667BB1D5D5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8A774-C7A5-4A22-58FE-99FCD2063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731EF4-2701-0927-0EC5-C3B2B4AF5D25}"/>
              </a:ext>
            </a:extLst>
          </p:cNvPr>
          <p:cNvSpPr>
            <a:spLocks noGrp="1"/>
          </p:cNvSpPr>
          <p:nvPr>
            <p:ph type="dt" sz="half" idx="10"/>
          </p:nvPr>
        </p:nvSpPr>
        <p:spPr/>
        <p:txBody>
          <a:bodyPr/>
          <a:lstStyle/>
          <a:p>
            <a:fld id="{1FC6ECA9-D64F-4C76-A500-2F141161309F}" type="datetimeFigureOut">
              <a:rPr lang="en-US" smtClean="0"/>
              <a:t>9/23/2024</a:t>
            </a:fld>
            <a:endParaRPr lang="en-US"/>
          </a:p>
        </p:txBody>
      </p:sp>
      <p:sp>
        <p:nvSpPr>
          <p:cNvPr id="5" name="Footer Placeholder 4">
            <a:extLst>
              <a:ext uri="{FF2B5EF4-FFF2-40B4-BE49-F238E27FC236}">
                <a16:creationId xmlns:a16="http://schemas.microsoft.com/office/drawing/2014/main" id="{63AEE02A-3838-C4B7-A89F-450ADF62D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E31AB-4A09-A3B5-56BE-D1373CA7437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366093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5F3A-CB84-9450-A39D-96E4A8A22C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0F68F2-5528-5B6A-B795-A3A300E9D9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A9D8-6AA8-8962-3EBD-67D8031CD579}"/>
              </a:ext>
            </a:extLst>
          </p:cNvPr>
          <p:cNvSpPr>
            <a:spLocks noGrp="1"/>
          </p:cNvSpPr>
          <p:nvPr>
            <p:ph type="dt" sz="half" idx="10"/>
          </p:nvPr>
        </p:nvSpPr>
        <p:spPr/>
        <p:txBody>
          <a:bodyPr/>
          <a:lstStyle/>
          <a:p>
            <a:fld id="{1FC6ECA9-D64F-4C76-A500-2F141161309F}" type="datetimeFigureOut">
              <a:rPr lang="en-US" smtClean="0"/>
              <a:t>9/23/2024</a:t>
            </a:fld>
            <a:endParaRPr lang="en-US"/>
          </a:p>
        </p:txBody>
      </p:sp>
      <p:sp>
        <p:nvSpPr>
          <p:cNvPr id="5" name="Footer Placeholder 4">
            <a:extLst>
              <a:ext uri="{FF2B5EF4-FFF2-40B4-BE49-F238E27FC236}">
                <a16:creationId xmlns:a16="http://schemas.microsoft.com/office/drawing/2014/main" id="{0123F99E-9105-D572-39F4-1786BC626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F7057-24A7-3E6A-D799-076D0060B76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74791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CD22FF-67C2-E212-6CC1-2DA1E435A0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2A3118-E663-5E58-B0BF-9363272E0E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667FE-BB8C-CD26-6888-F96FC678BF0F}"/>
              </a:ext>
            </a:extLst>
          </p:cNvPr>
          <p:cNvSpPr>
            <a:spLocks noGrp="1"/>
          </p:cNvSpPr>
          <p:nvPr>
            <p:ph type="dt" sz="half" idx="10"/>
          </p:nvPr>
        </p:nvSpPr>
        <p:spPr/>
        <p:txBody>
          <a:bodyPr/>
          <a:lstStyle/>
          <a:p>
            <a:fld id="{1FC6ECA9-D64F-4C76-A500-2F141161309F}" type="datetimeFigureOut">
              <a:rPr lang="en-US" smtClean="0"/>
              <a:t>9/23/2024</a:t>
            </a:fld>
            <a:endParaRPr lang="en-US"/>
          </a:p>
        </p:txBody>
      </p:sp>
      <p:sp>
        <p:nvSpPr>
          <p:cNvPr id="5" name="Footer Placeholder 4">
            <a:extLst>
              <a:ext uri="{FF2B5EF4-FFF2-40B4-BE49-F238E27FC236}">
                <a16:creationId xmlns:a16="http://schemas.microsoft.com/office/drawing/2014/main" id="{9751EB2F-3FA8-5BE4-33F9-849431944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35099-B471-08B7-90A5-92AD0808D750}"/>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439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288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2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7B9B-E4DB-803D-60B9-5FBD3553E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1F4EB0-3FA9-61BA-9E03-355BF1354B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5EC3A-7A37-FDDD-AA99-5E415BC5CD89}"/>
              </a:ext>
            </a:extLst>
          </p:cNvPr>
          <p:cNvSpPr>
            <a:spLocks noGrp="1"/>
          </p:cNvSpPr>
          <p:nvPr>
            <p:ph type="dt" sz="half" idx="10"/>
          </p:nvPr>
        </p:nvSpPr>
        <p:spPr/>
        <p:txBody>
          <a:bodyPr/>
          <a:lstStyle/>
          <a:p>
            <a:fld id="{1FC6ECA9-D64F-4C76-A500-2F141161309F}" type="datetimeFigureOut">
              <a:rPr lang="en-US" smtClean="0"/>
              <a:t>9/23/2024</a:t>
            </a:fld>
            <a:endParaRPr lang="en-US"/>
          </a:p>
        </p:txBody>
      </p:sp>
      <p:sp>
        <p:nvSpPr>
          <p:cNvPr id="5" name="Footer Placeholder 4">
            <a:extLst>
              <a:ext uri="{FF2B5EF4-FFF2-40B4-BE49-F238E27FC236}">
                <a16:creationId xmlns:a16="http://schemas.microsoft.com/office/drawing/2014/main" id="{290DFBE7-BCAB-5E3B-8447-EA3C74F41F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EAD27-D2B5-B15A-83F5-8BD5B525CA5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5438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EBE1-ECAF-8866-0843-E1F5C56EA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ADB7D-8972-255F-65D8-6DC6B1063B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1E7F98-964E-45EB-F8EC-602C408C0604}"/>
              </a:ext>
            </a:extLst>
          </p:cNvPr>
          <p:cNvSpPr>
            <a:spLocks noGrp="1"/>
          </p:cNvSpPr>
          <p:nvPr>
            <p:ph type="dt" sz="half" idx="10"/>
          </p:nvPr>
        </p:nvSpPr>
        <p:spPr/>
        <p:txBody>
          <a:bodyPr/>
          <a:lstStyle/>
          <a:p>
            <a:fld id="{1FC6ECA9-D64F-4C76-A500-2F141161309F}" type="datetimeFigureOut">
              <a:rPr lang="en-US" smtClean="0"/>
              <a:t>9/23/2024</a:t>
            </a:fld>
            <a:endParaRPr lang="en-US"/>
          </a:p>
        </p:txBody>
      </p:sp>
      <p:sp>
        <p:nvSpPr>
          <p:cNvPr id="5" name="Footer Placeholder 4">
            <a:extLst>
              <a:ext uri="{FF2B5EF4-FFF2-40B4-BE49-F238E27FC236}">
                <a16:creationId xmlns:a16="http://schemas.microsoft.com/office/drawing/2014/main" id="{0E37C9E2-91AA-E148-C8A5-19DA85ECC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E00B8-F42B-A39F-F568-AB3DD2EF7409}"/>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4905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FD8A-D661-CBAB-AE91-88E766ECD1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7A2533-3CFE-E12A-F0D4-A6A11EF9AA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7153AE-C583-766C-EF03-ACE5547AA5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C51D85-22E8-7AF0-7FC4-1CCC2F0CC2D5}"/>
              </a:ext>
            </a:extLst>
          </p:cNvPr>
          <p:cNvSpPr>
            <a:spLocks noGrp="1"/>
          </p:cNvSpPr>
          <p:nvPr>
            <p:ph type="dt" sz="half" idx="10"/>
          </p:nvPr>
        </p:nvSpPr>
        <p:spPr/>
        <p:txBody>
          <a:bodyPr/>
          <a:lstStyle/>
          <a:p>
            <a:fld id="{1FC6ECA9-D64F-4C76-A500-2F141161309F}" type="datetimeFigureOut">
              <a:rPr lang="en-US" smtClean="0"/>
              <a:t>9/23/2024</a:t>
            </a:fld>
            <a:endParaRPr lang="en-US"/>
          </a:p>
        </p:txBody>
      </p:sp>
      <p:sp>
        <p:nvSpPr>
          <p:cNvPr id="6" name="Footer Placeholder 5">
            <a:extLst>
              <a:ext uri="{FF2B5EF4-FFF2-40B4-BE49-F238E27FC236}">
                <a16:creationId xmlns:a16="http://schemas.microsoft.com/office/drawing/2014/main" id="{D7253213-3CAF-F0FF-160A-CE063FA5F6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2A2B2-3865-77DD-AEB1-861D57CF873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128838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ECAF-0ECA-A897-7126-7A27FBFB39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0C4799-A0E1-0ABA-ED11-E141A50975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610D9-70D6-DEAE-8701-64D6BE416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790B1-AA71-7BB1-5C37-0661511E0A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A01E8A-378F-0BBC-ED1B-9F705A5DD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AEF3C9-2A75-54A6-EB14-C48D77542294}"/>
              </a:ext>
            </a:extLst>
          </p:cNvPr>
          <p:cNvSpPr>
            <a:spLocks noGrp="1"/>
          </p:cNvSpPr>
          <p:nvPr>
            <p:ph type="dt" sz="half" idx="10"/>
          </p:nvPr>
        </p:nvSpPr>
        <p:spPr/>
        <p:txBody>
          <a:bodyPr/>
          <a:lstStyle/>
          <a:p>
            <a:fld id="{1FC6ECA9-D64F-4C76-A500-2F141161309F}" type="datetimeFigureOut">
              <a:rPr lang="en-US" smtClean="0"/>
              <a:t>9/23/2024</a:t>
            </a:fld>
            <a:endParaRPr lang="en-US"/>
          </a:p>
        </p:txBody>
      </p:sp>
      <p:sp>
        <p:nvSpPr>
          <p:cNvPr id="8" name="Footer Placeholder 7">
            <a:extLst>
              <a:ext uri="{FF2B5EF4-FFF2-40B4-BE49-F238E27FC236}">
                <a16:creationId xmlns:a16="http://schemas.microsoft.com/office/drawing/2014/main" id="{77AE5A56-C326-AC2F-BCE0-9534F8C463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AC3633-16A1-3536-67DD-C1401A5C364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248687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8007-9E3E-F9DC-6DD6-BA6CF3C7BE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BC7719-307C-8A19-D77B-D47472D0518C}"/>
              </a:ext>
            </a:extLst>
          </p:cNvPr>
          <p:cNvSpPr>
            <a:spLocks noGrp="1"/>
          </p:cNvSpPr>
          <p:nvPr>
            <p:ph type="dt" sz="half" idx="10"/>
          </p:nvPr>
        </p:nvSpPr>
        <p:spPr/>
        <p:txBody>
          <a:bodyPr/>
          <a:lstStyle/>
          <a:p>
            <a:fld id="{1FC6ECA9-D64F-4C76-A500-2F141161309F}" type="datetimeFigureOut">
              <a:rPr lang="en-US" smtClean="0"/>
              <a:t>9/23/2024</a:t>
            </a:fld>
            <a:endParaRPr lang="en-US"/>
          </a:p>
        </p:txBody>
      </p:sp>
      <p:sp>
        <p:nvSpPr>
          <p:cNvPr id="4" name="Footer Placeholder 3">
            <a:extLst>
              <a:ext uri="{FF2B5EF4-FFF2-40B4-BE49-F238E27FC236}">
                <a16:creationId xmlns:a16="http://schemas.microsoft.com/office/drawing/2014/main" id="{85F77CF0-4B9A-EEE5-0A65-5FDB49456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AE275F-876C-A979-8AC1-34706C4BFBB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42356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90DF54-5AC0-E371-988F-EFEFCC9AE535}"/>
              </a:ext>
            </a:extLst>
          </p:cNvPr>
          <p:cNvSpPr>
            <a:spLocks noGrp="1"/>
          </p:cNvSpPr>
          <p:nvPr>
            <p:ph type="dt" sz="half" idx="10"/>
          </p:nvPr>
        </p:nvSpPr>
        <p:spPr/>
        <p:txBody>
          <a:bodyPr/>
          <a:lstStyle/>
          <a:p>
            <a:fld id="{1FC6ECA9-D64F-4C76-A500-2F141161309F}" type="datetimeFigureOut">
              <a:rPr lang="en-US" smtClean="0"/>
              <a:t>9/23/2024</a:t>
            </a:fld>
            <a:endParaRPr lang="en-US"/>
          </a:p>
        </p:txBody>
      </p:sp>
      <p:sp>
        <p:nvSpPr>
          <p:cNvPr id="3" name="Footer Placeholder 2">
            <a:extLst>
              <a:ext uri="{FF2B5EF4-FFF2-40B4-BE49-F238E27FC236}">
                <a16:creationId xmlns:a16="http://schemas.microsoft.com/office/drawing/2014/main" id="{8E9C201E-2CDB-CF50-392E-7CD7563846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85406C-F23C-5254-FEA9-76E94E9ACC9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9249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F44C-BFCA-BF4F-1E1E-1A8EDC82B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BFC294-1193-84E6-1383-D91590CBD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193BB-F477-70AB-5FA6-EE453F032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19E86-3722-7C70-559D-7B3D28B2B87F}"/>
              </a:ext>
            </a:extLst>
          </p:cNvPr>
          <p:cNvSpPr>
            <a:spLocks noGrp="1"/>
          </p:cNvSpPr>
          <p:nvPr>
            <p:ph type="dt" sz="half" idx="10"/>
          </p:nvPr>
        </p:nvSpPr>
        <p:spPr/>
        <p:txBody>
          <a:bodyPr/>
          <a:lstStyle/>
          <a:p>
            <a:fld id="{1FC6ECA9-D64F-4C76-A500-2F141161309F}" type="datetimeFigureOut">
              <a:rPr lang="en-US" smtClean="0"/>
              <a:t>9/23/2024</a:t>
            </a:fld>
            <a:endParaRPr lang="en-US"/>
          </a:p>
        </p:txBody>
      </p:sp>
      <p:sp>
        <p:nvSpPr>
          <p:cNvPr id="6" name="Footer Placeholder 5">
            <a:extLst>
              <a:ext uri="{FF2B5EF4-FFF2-40B4-BE49-F238E27FC236}">
                <a16:creationId xmlns:a16="http://schemas.microsoft.com/office/drawing/2014/main" id="{C09B4519-A9E8-E799-84A9-0526FF0E3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5D675-EAAA-5793-0F55-75BA6C4ED6D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681404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FB91-8F3E-B118-550E-C380516D71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A7FA61-BF5E-3EE4-9369-C3F3919327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F94764-8003-E329-1967-EDEA5F249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5CC80-97A6-A61D-C039-DDC8E19954BD}"/>
              </a:ext>
            </a:extLst>
          </p:cNvPr>
          <p:cNvSpPr>
            <a:spLocks noGrp="1"/>
          </p:cNvSpPr>
          <p:nvPr>
            <p:ph type="dt" sz="half" idx="10"/>
          </p:nvPr>
        </p:nvSpPr>
        <p:spPr/>
        <p:txBody>
          <a:bodyPr/>
          <a:lstStyle/>
          <a:p>
            <a:fld id="{1FC6ECA9-D64F-4C76-A500-2F141161309F}" type="datetimeFigureOut">
              <a:rPr lang="en-US" smtClean="0"/>
              <a:t>9/23/2024</a:t>
            </a:fld>
            <a:endParaRPr lang="en-US"/>
          </a:p>
        </p:txBody>
      </p:sp>
      <p:sp>
        <p:nvSpPr>
          <p:cNvPr id="6" name="Footer Placeholder 5">
            <a:extLst>
              <a:ext uri="{FF2B5EF4-FFF2-40B4-BE49-F238E27FC236}">
                <a16:creationId xmlns:a16="http://schemas.microsoft.com/office/drawing/2014/main" id="{0C600F76-D2E2-60CB-6AC5-2BF7A6DE2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EC277-3F13-802F-A8E2-7BC3DA5DD0F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07871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7AEF0-A963-ECBC-B54C-CD6FADDB9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A22B17-949A-E167-673A-207354201C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74A1E-C2D9-5D56-222D-32396184E2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C6ECA9-D64F-4C76-A500-2F141161309F}" type="datetimeFigureOut">
              <a:rPr lang="en-US" smtClean="0"/>
              <a:t>9/23/2024</a:t>
            </a:fld>
            <a:endParaRPr lang="en-US"/>
          </a:p>
        </p:txBody>
      </p:sp>
      <p:sp>
        <p:nvSpPr>
          <p:cNvPr id="5" name="Footer Placeholder 4">
            <a:extLst>
              <a:ext uri="{FF2B5EF4-FFF2-40B4-BE49-F238E27FC236}">
                <a16:creationId xmlns:a16="http://schemas.microsoft.com/office/drawing/2014/main" id="{D5987BA7-230E-2393-EFCF-7B5D188124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8A6BDE-4385-8D60-1A79-2BE8525849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5C2C73-25C6-4074-88AF-0C01E4014D12}" type="slidenum">
              <a:rPr lang="en-US" smtClean="0"/>
              <a:t>‹#›</a:t>
            </a:fld>
            <a:endParaRPr lang="en-US"/>
          </a:p>
        </p:txBody>
      </p:sp>
    </p:spTree>
    <p:extLst>
      <p:ext uri="{BB962C8B-B14F-4D97-AF65-F5344CB8AC3E}">
        <p14:creationId xmlns:p14="http://schemas.microsoft.com/office/powerpoint/2010/main" val="134642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lab.com/tmcd/escapemr"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github.com/tmcd82070/MRA/tree/mast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0.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dept.stat.lsa.umich.edu/~jerrick/courses/stat701/notes/functions.html" TargetMode="Externa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geeksforgeeks.org/for-loop-in-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dept.stat.lsa.umich.edu/~jerrick/courses/stat701/notes/functions.html" TargetMode="External"/><Relationship Id="rId5" Type="http://schemas.openxmlformats.org/officeDocument/2006/relationships/hyperlink" Target="https://www.geeksforgeeks.org/for-loop-in-r/"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Coding the CVCS Escapement Model</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pPr marL="0" indent="0">
              <a:buNone/>
            </a:pPr>
            <a:r>
              <a:rPr lang="en-US" sz="2800" b="1" dirty="0">
                <a:hlinkClick r:id="rId3"/>
              </a:rPr>
              <a:t>escapeMR</a:t>
            </a:r>
            <a:r>
              <a:rPr lang="en-US" sz="2800" b="1" dirty="0"/>
              <a:t>:</a:t>
            </a:r>
          </a:p>
          <a:p>
            <a:r>
              <a:rPr lang="en-US" dirty="0" err="1"/>
              <a:t>escapeMR.R</a:t>
            </a:r>
            <a:r>
              <a:rPr lang="en-US" dirty="0"/>
              <a:t> – loads and runs shiny application.</a:t>
            </a:r>
          </a:p>
          <a:p>
            <a:r>
              <a:rPr lang="en-US" sz="2400" dirty="0" err="1"/>
              <a:t>ask</a:t>
            </a:r>
            <a:r>
              <a:rPr lang="en-US" dirty="0" err="1"/>
              <a:t>ForData.R</a:t>
            </a:r>
            <a:r>
              <a:rPr lang="en-US" dirty="0"/>
              <a:t> – prompts user for data inputs.</a:t>
            </a:r>
          </a:p>
          <a:p>
            <a:r>
              <a:rPr lang="en-US" sz="2400" dirty="0" err="1"/>
              <a:t>CJSscript.R</a:t>
            </a:r>
            <a:r>
              <a:rPr lang="en-US" sz="2400" dirty="0"/>
              <a:t> – script-based version of shiny application.</a:t>
            </a:r>
          </a:p>
          <a:p>
            <a:r>
              <a:rPr lang="en-US" dirty="0" err="1"/>
              <a:t>esc_model.R</a:t>
            </a:r>
            <a:r>
              <a:rPr lang="en-US" dirty="0"/>
              <a:t> – passes formatted data to the </a:t>
            </a:r>
            <a:r>
              <a:rPr lang="en-US" b="1" dirty="0"/>
              <a:t>mra </a:t>
            </a:r>
            <a:r>
              <a:rPr lang="en-US" dirty="0"/>
              <a:t>package using the </a:t>
            </a:r>
            <a:r>
              <a:rPr lang="en-US" dirty="0" err="1"/>
              <a:t>F.cjs.estim</a:t>
            </a:r>
            <a:r>
              <a:rPr lang="en-US" dirty="0"/>
              <a:t>() call.</a:t>
            </a:r>
          </a:p>
          <a:p>
            <a:pPr marL="0" indent="0">
              <a:buNone/>
            </a:pPr>
            <a:r>
              <a:rPr lang="en-US" sz="2800" b="1" dirty="0">
                <a:hlinkClick r:id="rId4"/>
              </a:rPr>
              <a:t>mra</a:t>
            </a:r>
            <a:r>
              <a:rPr lang="en-US" sz="2800" b="1" dirty="0"/>
              <a:t>:</a:t>
            </a:r>
          </a:p>
          <a:p>
            <a:r>
              <a:rPr lang="en-US" sz="2400" dirty="0" err="1"/>
              <a:t>F.cjs.estim.R</a:t>
            </a:r>
            <a:r>
              <a:rPr lang="en-US" sz="2400" dirty="0"/>
              <a:t> – receives input data from escapeMR, and sets initial parameters.</a:t>
            </a:r>
          </a:p>
          <a:p>
            <a:r>
              <a:rPr lang="en-US" dirty="0"/>
              <a:t>Mrawin.f90 – FORTRAN script with many subroutines used in estimating log-likelihood and finding MLE.</a:t>
            </a:r>
          </a:p>
          <a:p>
            <a:pPr lvl="1"/>
            <a:r>
              <a:rPr lang="en-US" b="1" dirty="0"/>
              <a:t>Contains subroutine “VA09AD” MLE algorithm.</a:t>
            </a:r>
          </a:p>
        </p:txBody>
      </p:sp>
    </p:spTree>
    <p:extLst>
      <p:ext uri="{BB962C8B-B14F-4D97-AF65-F5344CB8AC3E}">
        <p14:creationId xmlns:p14="http://schemas.microsoft.com/office/powerpoint/2010/main" val="2875833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6EAC89-0B6B-DD50-A690-F966CBF78566}"/>
              </a:ext>
            </a:extLst>
          </p:cNvPr>
          <p:cNvPicPr>
            <a:picLocks noChangeAspect="1"/>
          </p:cNvPicPr>
          <p:nvPr/>
        </p:nvPicPr>
        <p:blipFill rotWithShape="1">
          <a:blip r:embed="rId3"/>
          <a:srcRect b="4281"/>
          <a:stretch/>
        </p:blipFill>
        <p:spPr>
          <a:xfrm>
            <a:off x="995768" y="1389992"/>
            <a:ext cx="9639300" cy="957302"/>
          </a:xfrm>
          <a:prstGeom prst="rect">
            <a:avLst/>
          </a:prstGeom>
          <a:ln>
            <a:solidFill>
              <a:schemeClr val="accent1"/>
            </a:solidFill>
          </a:ln>
        </p:spPr>
      </p:pic>
      <p:pic>
        <p:nvPicPr>
          <p:cNvPr id="10" name="Picture 9">
            <a:extLst>
              <a:ext uri="{FF2B5EF4-FFF2-40B4-BE49-F238E27FC236}">
                <a16:creationId xmlns:a16="http://schemas.microsoft.com/office/drawing/2014/main" id="{40C92F41-F2DC-DDE2-25B5-A6FC77F06EA1}"/>
              </a:ext>
            </a:extLst>
          </p:cNvPr>
          <p:cNvPicPr>
            <a:picLocks noChangeAspect="1"/>
          </p:cNvPicPr>
          <p:nvPr/>
        </p:nvPicPr>
        <p:blipFill>
          <a:blip r:embed="rId4"/>
          <a:stretch>
            <a:fillRect/>
          </a:stretch>
        </p:blipFill>
        <p:spPr>
          <a:xfrm>
            <a:off x="995768" y="2710492"/>
            <a:ext cx="9601200" cy="228600"/>
          </a:xfrm>
          <a:prstGeom prst="rect">
            <a:avLst/>
          </a:prstGeom>
          <a:ln>
            <a:solidFill>
              <a:schemeClr val="accent1"/>
            </a:solidFill>
          </a:ln>
        </p:spPr>
      </p:pic>
      <p:pic>
        <p:nvPicPr>
          <p:cNvPr id="12" name="Picture 11">
            <a:extLst>
              <a:ext uri="{FF2B5EF4-FFF2-40B4-BE49-F238E27FC236}">
                <a16:creationId xmlns:a16="http://schemas.microsoft.com/office/drawing/2014/main" id="{636DF225-A307-C921-9BF3-FB4C5B5B7763}"/>
              </a:ext>
            </a:extLst>
          </p:cNvPr>
          <p:cNvPicPr>
            <a:picLocks noChangeAspect="1"/>
          </p:cNvPicPr>
          <p:nvPr/>
        </p:nvPicPr>
        <p:blipFill>
          <a:blip r:embed="rId5"/>
          <a:stretch>
            <a:fillRect/>
          </a:stretch>
        </p:blipFill>
        <p:spPr>
          <a:xfrm>
            <a:off x="995768" y="3246476"/>
            <a:ext cx="10191750" cy="2238375"/>
          </a:xfrm>
          <a:prstGeom prst="rect">
            <a:avLst/>
          </a:prstGeom>
          <a:ln>
            <a:solidFill>
              <a:schemeClr val="accent1"/>
            </a:solidFill>
          </a:ln>
        </p:spPr>
      </p:pic>
      <p:sp>
        <p:nvSpPr>
          <p:cNvPr id="13" name="TextBox 12">
            <a:extLst>
              <a:ext uri="{FF2B5EF4-FFF2-40B4-BE49-F238E27FC236}">
                <a16:creationId xmlns:a16="http://schemas.microsoft.com/office/drawing/2014/main" id="{C9A9403F-B5C9-EDC4-A5DF-D1EDF1F036AE}"/>
              </a:ext>
            </a:extLst>
          </p:cNvPr>
          <p:cNvSpPr txBox="1"/>
          <p:nvPr/>
        </p:nvSpPr>
        <p:spPr>
          <a:xfrm>
            <a:off x="995768" y="5676523"/>
            <a:ext cx="6047715" cy="523220"/>
          </a:xfrm>
          <a:prstGeom prst="rect">
            <a:avLst/>
          </a:prstGeom>
          <a:noFill/>
        </p:spPr>
        <p:txBody>
          <a:bodyPr wrap="square" rtlCol="0">
            <a:spAutoFit/>
          </a:bodyPr>
          <a:lstStyle/>
          <a:p>
            <a:r>
              <a:rPr lang="en-US" sz="2800" dirty="0"/>
              <a:t>nan=153, ns=5</a:t>
            </a:r>
          </a:p>
        </p:txBody>
      </p:sp>
    </p:spTree>
    <p:extLst>
      <p:ext uri="{BB962C8B-B14F-4D97-AF65-F5344CB8AC3E}">
        <p14:creationId xmlns:p14="http://schemas.microsoft.com/office/powerpoint/2010/main" val="819893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5D01E72-1A77-8A4B-3EE8-FFE3649EDB21}"/>
              </a:ext>
            </a:extLst>
          </p:cNvPr>
          <p:cNvPicPr>
            <a:picLocks noChangeAspect="1"/>
          </p:cNvPicPr>
          <p:nvPr/>
        </p:nvPicPr>
        <p:blipFill>
          <a:blip r:embed="rId3"/>
          <a:stretch>
            <a:fillRect/>
          </a:stretch>
        </p:blipFill>
        <p:spPr>
          <a:xfrm>
            <a:off x="1257705" y="1293812"/>
            <a:ext cx="9667875" cy="219075"/>
          </a:xfrm>
          <a:prstGeom prst="rect">
            <a:avLst/>
          </a:prstGeom>
          <a:ln>
            <a:solidFill>
              <a:schemeClr val="accent1"/>
            </a:solidFill>
          </a:ln>
        </p:spPr>
      </p:pic>
      <p:pic>
        <p:nvPicPr>
          <p:cNvPr id="6" name="Picture 5">
            <a:extLst>
              <a:ext uri="{FF2B5EF4-FFF2-40B4-BE49-F238E27FC236}">
                <a16:creationId xmlns:a16="http://schemas.microsoft.com/office/drawing/2014/main" id="{478444AC-9579-CF9A-9EEE-C59EF46BC340}"/>
              </a:ext>
            </a:extLst>
          </p:cNvPr>
          <p:cNvPicPr>
            <a:picLocks noChangeAspect="1"/>
          </p:cNvPicPr>
          <p:nvPr/>
        </p:nvPicPr>
        <p:blipFill>
          <a:blip r:embed="rId4"/>
          <a:stretch>
            <a:fillRect/>
          </a:stretch>
        </p:blipFill>
        <p:spPr>
          <a:xfrm>
            <a:off x="4077104" y="1690687"/>
            <a:ext cx="4029075" cy="2219325"/>
          </a:xfrm>
          <a:prstGeom prst="rect">
            <a:avLst/>
          </a:prstGeom>
          <a:ln>
            <a:solidFill>
              <a:schemeClr val="accent1"/>
            </a:solidFill>
          </a:ln>
        </p:spPr>
      </p:pic>
      <p:pic>
        <p:nvPicPr>
          <p:cNvPr id="11" name="Picture 10">
            <a:extLst>
              <a:ext uri="{FF2B5EF4-FFF2-40B4-BE49-F238E27FC236}">
                <a16:creationId xmlns:a16="http://schemas.microsoft.com/office/drawing/2014/main" id="{8B04378A-079E-B2A3-6945-473CB7DF91BF}"/>
              </a:ext>
            </a:extLst>
          </p:cNvPr>
          <p:cNvPicPr>
            <a:picLocks noChangeAspect="1"/>
          </p:cNvPicPr>
          <p:nvPr/>
        </p:nvPicPr>
        <p:blipFill>
          <a:blip r:embed="rId5"/>
          <a:stretch>
            <a:fillRect/>
          </a:stretch>
        </p:blipFill>
        <p:spPr>
          <a:xfrm>
            <a:off x="1257704" y="4317757"/>
            <a:ext cx="9658350" cy="219075"/>
          </a:xfrm>
          <a:prstGeom prst="rect">
            <a:avLst/>
          </a:prstGeom>
          <a:ln>
            <a:solidFill>
              <a:schemeClr val="accent1"/>
            </a:solidFill>
          </a:ln>
        </p:spPr>
      </p:pic>
      <p:pic>
        <p:nvPicPr>
          <p:cNvPr id="14" name="Picture 13">
            <a:extLst>
              <a:ext uri="{FF2B5EF4-FFF2-40B4-BE49-F238E27FC236}">
                <a16:creationId xmlns:a16="http://schemas.microsoft.com/office/drawing/2014/main" id="{3A128D43-A1EF-7B01-4C6B-C93CF6F01B98}"/>
              </a:ext>
            </a:extLst>
          </p:cNvPr>
          <p:cNvPicPr>
            <a:picLocks noChangeAspect="1"/>
          </p:cNvPicPr>
          <p:nvPr/>
        </p:nvPicPr>
        <p:blipFill>
          <a:blip r:embed="rId6"/>
          <a:stretch>
            <a:fillRect/>
          </a:stretch>
        </p:blipFill>
        <p:spPr>
          <a:xfrm>
            <a:off x="1376767" y="4741862"/>
            <a:ext cx="9420225" cy="866775"/>
          </a:xfrm>
          <a:prstGeom prst="rect">
            <a:avLst/>
          </a:prstGeom>
          <a:ln>
            <a:solidFill>
              <a:schemeClr val="accent1"/>
            </a:solidFill>
          </a:ln>
        </p:spPr>
      </p:pic>
    </p:spTree>
    <p:extLst>
      <p:ext uri="{BB962C8B-B14F-4D97-AF65-F5344CB8AC3E}">
        <p14:creationId xmlns:p14="http://schemas.microsoft.com/office/powerpoint/2010/main" val="365466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Horvitz_Thompson</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9D9F1AD-636A-901D-1E5B-3DB273A0CD81}"/>
              </a:ext>
            </a:extLst>
          </p:cNvPr>
          <p:cNvPicPr>
            <a:picLocks noChangeAspect="1"/>
          </p:cNvPicPr>
          <p:nvPr/>
        </p:nvPicPr>
        <p:blipFill>
          <a:blip r:embed="rId3"/>
          <a:stretch>
            <a:fillRect/>
          </a:stretch>
        </p:blipFill>
        <p:spPr>
          <a:xfrm>
            <a:off x="389711" y="1198320"/>
            <a:ext cx="2144540" cy="1225451"/>
          </a:xfrm>
          <a:prstGeom prst="rect">
            <a:avLst/>
          </a:prstGeom>
        </p:spPr>
      </p:pic>
      <p:pic>
        <p:nvPicPr>
          <p:cNvPr id="5" name="Picture 4">
            <a:extLst>
              <a:ext uri="{FF2B5EF4-FFF2-40B4-BE49-F238E27FC236}">
                <a16:creationId xmlns:a16="http://schemas.microsoft.com/office/drawing/2014/main" id="{8119BF76-B09A-A96B-7E59-7B37F7F8A757}"/>
              </a:ext>
            </a:extLst>
          </p:cNvPr>
          <p:cNvPicPr>
            <a:picLocks noChangeAspect="1"/>
          </p:cNvPicPr>
          <p:nvPr/>
        </p:nvPicPr>
        <p:blipFill>
          <a:blip r:embed="rId4"/>
          <a:stretch>
            <a:fillRect/>
          </a:stretch>
        </p:blipFill>
        <p:spPr>
          <a:xfrm>
            <a:off x="389711" y="2509291"/>
            <a:ext cx="8932863" cy="4060392"/>
          </a:xfrm>
          <a:prstGeom prst="rect">
            <a:avLst/>
          </a:prstGeom>
          <a:ln>
            <a:solidFill>
              <a:schemeClr val="accent1"/>
            </a:solidFill>
          </a:ln>
        </p:spPr>
      </p:pic>
      <p:sp>
        <p:nvSpPr>
          <p:cNvPr id="3" name="Rectangle 2">
            <a:extLst>
              <a:ext uri="{FF2B5EF4-FFF2-40B4-BE49-F238E27FC236}">
                <a16:creationId xmlns:a16="http://schemas.microsoft.com/office/drawing/2014/main" id="{CC2839B4-CBF7-FF24-6465-22FCC6ACD7A5}"/>
              </a:ext>
            </a:extLst>
          </p:cNvPr>
          <p:cNvSpPr/>
          <p:nvPr/>
        </p:nvSpPr>
        <p:spPr>
          <a:xfrm>
            <a:off x="1946422" y="181104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61886C-24E5-CCE0-68E5-C4B2586DA1CD}"/>
              </a:ext>
            </a:extLst>
          </p:cNvPr>
          <p:cNvSpPr/>
          <p:nvPr/>
        </p:nvSpPr>
        <p:spPr>
          <a:xfrm>
            <a:off x="1556713" y="4656909"/>
            <a:ext cx="1388961" cy="30697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3C7C0E-AA19-FFBC-D8C1-EEB1F141558A}"/>
              </a:ext>
            </a:extLst>
          </p:cNvPr>
          <p:cNvSpPr/>
          <p:nvPr/>
        </p:nvSpPr>
        <p:spPr>
          <a:xfrm>
            <a:off x="3473712" y="2534196"/>
            <a:ext cx="647619" cy="255948"/>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79A6F-9356-52E3-9AA5-297F5658A8DF}"/>
              </a:ext>
            </a:extLst>
          </p:cNvPr>
          <p:cNvSpPr/>
          <p:nvPr/>
        </p:nvSpPr>
        <p:spPr>
          <a:xfrm>
            <a:off x="4208523" y="2534196"/>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EB0052-943B-EADD-9ADF-DAA0DA9ADFE5}"/>
              </a:ext>
            </a:extLst>
          </p:cNvPr>
          <p:cNvSpPr/>
          <p:nvPr/>
        </p:nvSpPr>
        <p:spPr>
          <a:xfrm>
            <a:off x="3046473" y="4411513"/>
            <a:ext cx="10175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2429D4-7827-A5C1-9510-FB5B7F04B4B5}"/>
              </a:ext>
            </a:extLst>
          </p:cNvPr>
          <p:cNvSpPr/>
          <p:nvPr/>
        </p:nvSpPr>
        <p:spPr>
          <a:xfrm>
            <a:off x="1556713" y="3076723"/>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254F7A-27B3-E28F-AB46-E8F27B7C8E80}"/>
              </a:ext>
            </a:extLst>
          </p:cNvPr>
          <p:cNvSpPr/>
          <p:nvPr/>
        </p:nvSpPr>
        <p:spPr>
          <a:xfrm>
            <a:off x="1699106" y="2790144"/>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48C5EA-FFFB-19E9-7160-44F80FB3B516}"/>
              </a:ext>
            </a:extLst>
          </p:cNvPr>
          <p:cNvSpPr/>
          <p:nvPr/>
        </p:nvSpPr>
        <p:spPr>
          <a:xfrm>
            <a:off x="1946422" y="1265678"/>
            <a:ext cx="587829" cy="48985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973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superpopulation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550DB60-8746-AB5C-5B13-0ADD5DED2851}"/>
              </a:ext>
            </a:extLst>
          </p:cNvPr>
          <p:cNvPicPr>
            <a:picLocks noChangeAspect="1"/>
          </p:cNvPicPr>
          <p:nvPr/>
        </p:nvPicPr>
        <p:blipFill>
          <a:blip r:embed="rId3"/>
          <a:stretch>
            <a:fillRect/>
          </a:stretch>
        </p:blipFill>
        <p:spPr>
          <a:xfrm>
            <a:off x="380998" y="1198320"/>
            <a:ext cx="8544314" cy="1279233"/>
          </a:xfrm>
          <a:prstGeom prst="rect">
            <a:avLst/>
          </a:prstGeom>
        </p:spPr>
      </p:pic>
      <p:pic>
        <p:nvPicPr>
          <p:cNvPr id="4" name="Picture 3">
            <a:extLst>
              <a:ext uri="{FF2B5EF4-FFF2-40B4-BE49-F238E27FC236}">
                <a16:creationId xmlns:a16="http://schemas.microsoft.com/office/drawing/2014/main" id="{6ACB86D8-72F5-A42C-396E-C96365BC8B66}"/>
              </a:ext>
            </a:extLst>
          </p:cNvPr>
          <p:cNvPicPr>
            <a:picLocks noChangeAspect="1"/>
          </p:cNvPicPr>
          <p:nvPr/>
        </p:nvPicPr>
        <p:blipFill>
          <a:blip r:embed="rId4"/>
          <a:stretch>
            <a:fillRect/>
          </a:stretch>
        </p:blipFill>
        <p:spPr>
          <a:xfrm>
            <a:off x="380998" y="2806710"/>
            <a:ext cx="2609267" cy="124458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8AA21F-9016-0D98-EE81-9F75EF729008}"/>
                  </a:ext>
                </a:extLst>
              </p:cNvPr>
              <p:cNvSpPr txBox="1"/>
              <p:nvPr/>
            </p:nvSpPr>
            <p:spPr>
              <a:xfrm>
                <a:off x="380998" y="4380455"/>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9" name="TextBox 18">
                <a:extLst>
                  <a:ext uri="{FF2B5EF4-FFF2-40B4-BE49-F238E27FC236}">
                    <a16:creationId xmlns:a16="http://schemas.microsoft.com/office/drawing/2014/main" id="{748AA21F-9016-0D98-EE81-9F75EF729008}"/>
                  </a:ext>
                </a:extLst>
              </p:cNvPr>
              <p:cNvSpPr txBox="1">
                <a:spLocks noRot="1" noChangeAspect="1" noMove="1" noResize="1" noEditPoints="1" noAdjustHandles="1" noChangeArrowheads="1" noChangeShapeType="1" noTextEdit="1"/>
              </p:cNvSpPr>
              <p:nvPr/>
            </p:nvSpPr>
            <p:spPr>
              <a:xfrm>
                <a:off x="380998" y="4380455"/>
                <a:ext cx="6100762" cy="47545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2F75A3-254A-A8A4-7728-264B4477FE8E}"/>
                  </a:ext>
                </a:extLst>
              </p:cNvPr>
              <p:cNvSpPr txBox="1"/>
              <p:nvPr/>
            </p:nvSpPr>
            <p:spPr>
              <a:xfrm>
                <a:off x="380998" y="4857394"/>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20" name="TextBox 19">
                <a:extLst>
                  <a:ext uri="{FF2B5EF4-FFF2-40B4-BE49-F238E27FC236}">
                    <a16:creationId xmlns:a16="http://schemas.microsoft.com/office/drawing/2014/main" id="{DE2F75A3-254A-A8A4-7728-264B4477FE8E}"/>
                  </a:ext>
                </a:extLst>
              </p:cNvPr>
              <p:cNvSpPr txBox="1">
                <a:spLocks noRot="1" noChangeAspect="1" noMove="1" noResize="1" noEditPoints="1" noAdjustHandles="1" noChangeArrowheads="1" noChangeShapeType="1" noTextEdit="1"/>
              </p:cNvSpPr>
              <p:nvPr/>
            </p:nvSpPr>
            <p:spPr>
              <a:xfrm>
                <a:off x="380998" y="4857394"/>
                <a:ext cx="10668002" cy="1775614"/>
              </a:xfrm>
              <a:prstGeom prst="rect">
                <a:avLst/>
              </a:prstGeom>
              <a:blipFill>
                <a:blip r:embed="rId7"/>
                <a:stretch>
                  <a:fillRect l="-742" t="-3093" b="-378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ACD0343-52AC-5FC9-45AC-BFA614ACBC6F}"/>
              </a:ext>
            </a:extLst>
          </p:cNvPr>
          <p:cNvPicPr>
            <a:picLocks noChangeAspect="1"/>
          </p:cNvPicPr>
          <p:nvPr/>
        </p:nvPicPr>
        <p:blipFill>
          <a:blip r:embed="rId8"/>
          <a:stretch>
            <a:fillRect/>
          </a:stretch>
        </p:blipFill>
        <p:spPr>
          <a:xfrm>
            <a:off x="5526778" y="3078867"/>
            <a:ext cx="6100763" cy="827548"/>
          </a:xfrm>
          <a:prstGeom prst="rect">
            <a:avLst/>
          </a:prstGeom>
        </p:spPr>
      </p:pic>
    </p:spTree>
    <p:extLst>
      <p:ext uri="{BB962C8B-B14F-4D97-AF65-F5344CB8AC3E}">
        <p14:creationId xmlns:p14="http://schemas.microsoft.com/office/powerpoint/2010/main" val="2208556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B_star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6A48BAE-3E3A-265F-1E45-382982D4F98F}"/>
              </a:ext>
            </a:extLst>
          </p:cNvPr>
          <p:cNvPicPr>
            <a:picLocks noChangeAspect="1"/>
          </p:cNvPicPr>
          <p:nvPr/>
        </p:nvPicPr>
        <p:blipFill>
          <a:blip r:embed="rId3"/>
          <a:stretch>
            <a:fillRect/>
          </a:stretch>
        </p:blipFill>
        <p:spPr>
          <a:xfrm>
            <a:off x="3706967" y="1198320"/>
            <a:ext cx="8290178" cy="5335830"/>
          </a:xfrm>
          <a:prstGeom prst="rect">
            <a:avLst/>
          </a:prstGeom>
          <a:ln>
            <a:solidFill>
              <a:schemeClr val="accent1"/>
            </a:solidFill>
          </a:ln>
        </p:spPr>
      </p:pic>
      <p:pic>
        <p:nvPicPr>
          <p:cNvPr id="11" name="Picture 10">
            <a:extLst>
              <a:ext uri="{FF2B5EF4-FFF2-40B4-BE49-F238E27FC236}">
                <a16:creationId xmlns:a16="http://schemas.microsoft.com/office/drawing/2014/main" id="{F664C338-658C-B469-A13F-A923E778A4E7}"/>
              </a:ext>
            </a:extLst>
          </p:cNvPr>
          <p:cNvPicPr>
            <a:picLocks noChangeAspect="1"/>
          </p:cNvPicPr>
          <p:nvPr/>
        </p:nvPicPr>
        <p:blipFill>
          <a:blip r:embed="rId4"/>
          <a:stretch>
            <a:fillRect/>
          </a:stretch>
        </p:blipFill>
        <p:spPr>
          <a:xfrm>
            <a:off x="194855" y="5317654"/>
            <a:ext cx="1792695" cy="855093"/>
          </a:xfrm>
          <a:prstGeom prst="rect">
            <a:avLst/>
          </a:prstGeom>
        </p:spPr>
      </p:pic>
      <p:sp>
        <p:nvSpPr>
          <p:cNvPr id="13" name="Right Brace 12">
            <a:extLst>
              <a:ext uri="{FF2B5EF4-FFF2-40B4-BE49-F238E27FC236}">
                <a16:creationId xmlns:a16="http://schemas.microsoft.com/office/drawing/2014/main" id="{40E9F55C-346D-BBE4-325E-547024770FD4}"/>
              </a:ext>
            </a:extLst>
          </p:cNvPr>
          <p:cNvSpPr/>
          <p:nvPr/>
        </p:nvSpPr>
        <p:spPr>
          <a:xfrm flipH="1">
            <a:off x="3192477" y="5105400"/>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01448AEF-4ED7-10D9-3759-C43A2BF0444B}"/>
              </a:ext>
            </a:extLst>
          </p:cNvPr>
          <p:cNvSpPr/>
          <p:nvPr/>
        </p:nvSpPr>
        <p:spPr>
          <a:xfrm flipH="1">
            <a:off x="3192477" y="3260882"/>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A26D041-FA1B-A996-CC20-02A02DA4263F}"/>
              </a:ext>
            </a:extLst>
          </p:cNvPr>
          <p:cNvCxnSpPr>
            <a:cxnSpLocks/>
          </p:cNvCxnSpPr>
          <p:nvPr/>
        </p:nvCxnSpPr>
        <p:spPr>
          <a:xfrm>
            <a:off x="2652713" y="2609850"/>
            <a:ext cx="13160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ight Brace 21">
            <a:extLst>
              <a:ext uri="{FF2B5EF4-FFF2-40B4-BE49-F238E27FC236}">
                <a16:creationId xmlns:a16="http://schemas.microsoft.com/office/drawing/2014/main" id="{F9EDD391-0B30-C72C-D9F0-9700D7505E58}"/>
              </a:ext>
            </a:extLst>
          </p:cNvPr>
          <p:cNvSpPr/>
          <p:nvPr/>
        </p:nvSpPr>
        <p:spPr>
          <a:xfrm rot="5400000" flipH="1">
            <a:off x="2499752" y="3093165"/>
            <a:ext cx="342759" cy="1014429"/>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547DCA6-214D-E2EB-8A7D-2E37D8230588}"/>
              </a:ext>
            </a:extLst>
          </p:cNvPr>
          <p:cNvCxnSpPr>
            <a:cxnSpLocks/>
            <a:stCxn id="22" idx="1"/>
          </p:cNvCxnSpPr>
          <p:nvPr/>
        </p:nvCxnSpPr>
        <p:spPr>
          <a:xfrm flipV="1">
            <a:off x="2671131" y="2583656"/>
            <a:ext cx="0" cy="84534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8D51F82-2263-F935-5665-430DFE774100}"/>
              </a:ext>
            </a:extLst>
          </p:cNvPr>
          <p:cNvCxnSpPr>
            <a:cxnSpLocks/>
            <a:endCxn id="13" idx="1"/>
          </p:cNvCxnSpPr>
          <p:nvPr/>
        </p:nvCxnSpPr>
        <p:spPr>
          <a:xfrm>
            <a:off x="2163917" y="5762746"/>
            <a:ext cx="10285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D2A191F9-C54E-1643-0E7E-BD8A80F1F918}"/>
              </a:ext>
            </a:extLst>
          </p:cNvPr>
          <p:cNvSpPr/>
          <p:nvPr/>
        </p:nvSpPr>
        <p:spPr>
          <a:xfrm>
            <a:off x="6381206" y="1198320"/>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B8B5882-C97E-5630-410E-91F0ABA02BBF}"/>
              </a:ext>
            </a:extLst>
          </p:cNvPr>
          <p:cNvSpPr/>
          <p:nvPr/>
        </p:nvSpPr>
        <p:spPr>
          <a:xfrm>
            <a:off x="5810795" y="119347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86C16D-D52D-A3D0-EB1B-D5F8A6D02939}"/>
              </a:ext>
            </a:extLst>
          </p:cNvPr>
          <p:cNvSpPr/>
          <p:nvPr/>
        </p:nvSpPr>
        <p:spPr>
          <a:xfrm>
            <a:off x="1503028" y="5346666"/>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70FD5A-14BD-DFA3-D7E4-5D15BBDB5F06}"/>
              </a:ext>
            </a:extLst>
          </p:cNvPr>
          <p:cNvSpPr/>
          <p:nvPr/>
        </p:nvSpPr>
        <p:spPr>
          <a:xfrm>
            <a:off x="1195419" y="5786340"/>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5E1B75-79C7-ADE4-247E-B8BDAFDD4E0F}"/>
              </a:ext>
            </a:extLst>
          </p:cNvPr>
          <p:cNvPicPr>
            <a:picLocks noChangeAspect="1"/>
          </p:cNvPicPr>
          <p:nvPr/>
        </p:nvPicPr>
        <p:blipFill>
          <a:blip r:embed="rId5"/>
          <a:stretch>
            <a:fillRect/>
          </a:stretch>
        </p:blipFill>
        <p:spPr>
          <a:xfrm>
            <a:off x="252180" y="3797023"/>
            <a:ext cx="2926166" cy="396925"/>
          </a:xfrm>
          <a:prstGeom prst="rect">
            <a:avLst/>
          </a:prstGeom>
        </p:spPr>
      </p:pic>
      <p:sp>
        <p:nvSpPr>
          <p:cNvPr id="16" name="Rectangle 15">
            <a:extLst>
              <a:ext uri="{FF2B5EF4-FFF2-40B4-BE49-F238E27FC236}">
                <a16:creationId xmlns:a16="http://schemas.microsoft.com/office/drawing/2014/main" id="{ADAADA27-D876-6D81-E71D-345B54E47BA1}"/>
              </a:ext>
            </a:extLst>
          </p:cNvPr>
          <p:cNvSpPr/>
          <p:nvPr/>
        </p:nvSpPr>
        <p:spPr>
          <a:xfrm>
            <a:off x="1465261" y="3756655"/>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00239D-A538-5299-8C04-57ACF64A73E3}"/>
              </a:ext>
            </a:extLst>
          </p:cNvPr>
          <p:cNvSpPr/>
          <p:nvPr/>
        </p:nvSpPr>
        <p:spPr>
          <a:xfrm>
            <a:off x="6720841" y="4075587"/>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7B0C49-436D-CFFB-71A7-DC7F3CDE334C}"/>
              </a:ext>
            </a:extLst>
          </p:cNvPr>
          <p:cNvSpPr/>
          <p:nvPr/>
        </p:nvSpPr>
        <p:spPr>
          <a:xfrm>
            <a:off x="8144692" y="546425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B72A987-7BE3-9AB6-02F8-156AC854E845}"/>
              </a:ext>
            </a:extLst>
          </p:cNvPr>
          <p:cNvSpPr/>
          <p:nvPr/>
        </p:nvSpPr>
        <p:spPr>
          <a:xfrm>
            <a:off x="9973493" y="5464863"/>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096B4C-A9D5-F092-802E-B0C3CA62C199}"/>
              </a:ext>
            </a:extLst>
          </p:cNvPr>
          <p:cNvSpPr/>
          <p:nvPr/>
        </p:nvSpPr>
        <p:spPr>
          <a:xfrm>
            <a:off x="6372498" y="3217143"/>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477E3E-008D-6FF3-4C82-C3D5CA4CC505}"/>
              </a:ext>
            </a:extLst>
          </p:cNvPr>
          <p:cNvSpPr/>
          <p:nvPr/>
        </p:nvSpPr>
        <p:spPr>
          <a:xfrm>
            <a:off x="5473545" y="1203169"/>
            <a:ext cx="235105" cy="21129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95A16C-57BD-8893-3529-D03AED7EF79B}"/>
              </a:ext>
            </a:extLst>
          </p:cNvPr>
          <p:cNvSpPr/>
          <p:nvPr/>
        </p:nvSpPr>
        <p:spPr>
          <a:xfrm>
            <a:off x="4869501" y="1612106"/>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6F8589-2D19-BAAE-62B7-E456A5F6D296}"/>
              </a:ext>
            </a:extLst>
          </p:cNvPr>
          <p:cNvSpPr/>
          <p:nvPr/>
        </p:nvSpPr>
        <p:spPr>
          <a:xfrm>
            <a:off x="4751948" y="1810920"/>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CB20A6-6DCB-D878-B212-722310D82C21}"/>
              </a:ext>
            </a:extLst>
          </p:cNvPr>
          <p:cNvSpPr/>
          <p:nvPr/>
        </p:nvSpPr>
        <p:spPr>
          <a:xfrm>
            <a:off x="4469451" y="2220495"/>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8D02CBC-78C7-B67A-694F-77C62B94C66A}"/>
              </a:ext>
            </a:extLst>
          </p:cNvPr>
          <p:cNvSpPr/>
          <p:nvPr/>
        </p:nvSpPr>
        <p:spPr>
          <a:xfrm>
            <a:off x="7012213" y="323021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940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total_escapement</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9929294-C541-DDA5-E838-8AE0A2FDDE9C}"/>
              </a:ext>
            </a:extLst>
          </p:cNvPr>
          <p:cNvPicPr>
            <a:picLocks noChangeAspect="1"/>
          </p:cNvPicPr>
          <p:nvPr/>
        </p:nvPicPr>
        <p:blipFill>
          <a:blip r:embed="rId3"/>
          <a:stretch>
            <a:fillRect/>
          </a:stretch>
        </p:blipFill>
        <p:spPr>
          <a:xfrm>
            <a:off x="380998" y="1198321"/>
            <a:ext cx="7439027" cy="1113752"/>
          </a:xfrm>
          <a:prstGeom prst="rect">
            <a:avLst/>
          </a:prstGeom>
        </p:spPr>
      </p:pic>
      <p:pic>
        <p:nvPicPr>
          <p:cNvPr id="4" name="Picture 3">
            <a:extLst>
              <a:ext uri="{FF2B5EF4-FFF2-40B4-BE49-F238E27FC236}">
                <a16:creationId xmlns:a16="http://schemas.microsoft.com/office/drawing/2014/main" id="{B131089E-4D02-BFC7-2658-489066282339}"/>
              </a:ext>
            </a:extLst>
          </p:cNvPr>
          <p:cNvPicPr>
            <a:picLocks noChangeAspect="1"/>
          </p:cNvPicPr>
          <p:nvPr/>
        </p:nvPicPr>
        <p:blipFill>
          <a:blip r:embed="rId4"/>
          <a:stretch>
            <a:fillRect/>
          </a:stretch>
        </p:blipFill>
        <p:spPr>
          <a:xfrm>
            <a:off x="1319618" y="2992679"/>
            <a:ext cx="9544050" cy="2667000"/>
          </a:xfrm>
          <a:prstGeom prst="rect">
            <a:avLst/>
          </a:prstGeom>
          <a:ln>
            <a:solidFill>
              <a:schemeClr val="accent1"/>
            </a:solidFill>
          </a:ln>
        </p:spPr>
      </p:pic>
      <p:sp>
        <p:nvSpPr>
          <p:cNvPr id="5" name="Rectangle 4">
            <a:extLst>
              <a:ext uri="{FF2B5EF4-FFF2-40B4-BE49-F238E27FC236}">
                <a16:creationId xmlns:a16="http://schemas.microsoft.com/office/drawing/2014/main" id="{135A5D64-7394-CAED-2C54-981E60CC89E9}"/>
              </a:ext>
            </a:extLst>
          </p:cNvPr>
          <p:cNvSpPr/>
          <p:nvPr/>
        </p:nvSpPr>
        <p:spPr>
          <a:xfrm>
            <a:off x="3538808" y="1240633"/>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3395EB-4BB8-2DFD-F593-B86758F9FDB7}"/>
              </a:ext>
            </a:extLst>
          </p:cNvPr>
          <p:cNvSpPr/>
          <p:nvPr/>
        </p:nvSpPr>
        <p:spPr>
          <a:xfrm>
            <a:off x="3113039" y="1787691"/>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6511C8-DA27-473A-F86A-36D16103EA14}"/>
              </a:ext>
            </a:extLst>
          </p:cNvPr>
          <p:cNvSpPr/>
          <p:nvPr/>
        </p:nvSpPr>
        <p:spPr>
          <a:xfrm>
            <a:off x="6854873"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8365AE-C2A7-7A4F-7AD3-712B6FF4469F}"/>
              </a:ext>
            </a:extLst>
          </p:cNvPr>
          <p:cNvSpPr/>
          <p:nvPr/>
        </p:nvSpPr>
        <p:spPr>
          <a:xfrm>
            <a:off x="4719096"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86381D-70D9-28F8-EA6F-F10F79C70BF1}"/>
              </a:ext>
            </a:extLst>
          </p:cNvPr>
          <p:cNvSpPr/>
          <p:nvPr/>
        </p:nvSpPr>
        <p:spPr>
          <a:xfrm>
            <a:off x="4899522" y="2992679"/>
            <a:ext cx="697912"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DA5AE7-9F0F-E17D-9B83-0AD069025D0F}"/>
              </a:ext>
            </a:extLst>
          </p:cNvPr>
          <p:cNvSpPr/>
          <p:nvPr/>
        </p:nvSpPr>
        <p:spPr>
          <a:xfrm>
            <a:off x="5641181" y="2992679"/>
            <a:ext cx="609397" cy="293916"/>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B075EF-ADF7-814C-C58B-E15D737A9307}"/>
              </a:ext>
            </a:extLst>
          </p:cNvPr>
          <p:cNvSpPr/>
          <p:nvPr/>
        </p:nvSpPr>
        <p:spPr>
          <a:xfrm>
            <a:off x="3971925" y="3959474"/>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E507A6-D750-DF1F-6A78-2E92B9972426}"/>
              </a:ext>
            </a:extLst>
          </p:cNvPr>
          <p:cNvSpPr/>
          <p:nvPr/>
        </p:nvSpPr>
        <p:spPr>
          <a:xfrm>
            <a:off x="4100511" y="3482771"/>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A33858-C27A-411D-6ECE-DB740E11376C}"/>
              </a:ext>
            </a:extLst>
          </p:cNvPr>
          <p:cNvSpPr/>
          <p:nvPr/>
        </p:nvSpPr>
        <p:spPr>
          <a:xfrm>
            <a:off x="3274013" y="3959473"/>
            <a:ext cx="619125" cy="27280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E74DC8-3853-11F7-CCF0-0617FE7787FF}"/>
              </a:ext>
            </a:extLst>
          </p:cNvPr>
          <p:cNvSpPr/>
          <p:nvPr/>
        </p:nvSpPr>
        <p:spPr>
          <a:xfrm>
            <a:off x="4591050" y="304647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44D932-5D16-746D-7ABD-9F55A33FF2FF}"/>
              </a:ext>
            </a:extLst>
          </p:cNvPr>
          <p:cNvSpPr/>
          <p:nvPr/>
        </p:nvSpPr>
        <p:spPr>
          <a:xfrm>
            <a:off x="4826155" y="3514367"/>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03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pro_capsur</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5464B82-95FD-7F20-A70D-461B0B96684E}"/>
              </a:ext>
            </a:extLst>
          </p:cNvPr>
          <p:cNvPicPr>
            <a:picLocks noChangeAspect="1"/>
          </p:cNvPicPr>
          <p:nvPr/>
        </p:nvPicPr>
        <p:blipFill>
          <a:blip r:embed="rId3"/>
          <a:stretch>
            <a:fillRect/>
          </a:stretch>
        </p:blipFill>
        <p:spPr>
          <a:xfrm>
            <a:off x="380998" y="4017746"/>
            <a:ext cx="3762375" cy="1085850"/>
          </a:xfrm>
          <a:prstGeom prst="rect">
            <a:avLst/>
          </a:prstGeom>
        </p:spPr>
      </p:pic>
      <p:pic>
        <p:nvPicPr>
          <p:cNvPr id="11" name="Picture 10">
            <a:extLst>
              <a:ext uri="{FF2B5EF4-FFF2-40B4-BE49-F238E27FC236}">
                <a16:creationId xmlns:a16="http://schemas.microsoft.com/office/drawing/2014/main" id="{C011BC22-4BA0-A274-EDFA-027D959384C2}"/>
              </a:ext>
            </a:extLst>
          </p:cNvPr>
          <p:cNvPicPr>
            <a:picLocks noChangeAspect="1"/>
          </p:cNvPicPr>
          <p:nvPr/>
        </p:nvPicPr>
        <p:blipFill>
          <a:blip r:embed="rId4"/>
          <a:stretch>
            <a:fillRect/>
          </a:stretch>
        </p:blipFill>
        <p:spPr>
          <a:xfrm>
            <a:off x="380998" y="2779331"/>
            <a:ext cx="3657600" cy="100012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EEC9CF-FB17-9D0D-AAA9-D84F2C83D0A9}"/>
                  </a:ext>
                </a:extLst>
              </p:cNvPr>
              <p:cNvSpPr txBox="1"/>
              <p:nvPr/>
            </p:nvSpPr>
            <p:spPr>
              <a:xfrm>
                <a:off x="860878" y="1389487"/>
                <a:ext cx="2440670" cy="461665"/>
              </a:xfrm>
              <a:prstGeom prst="rect">
                <a:avLst/>
              </a:prstGeom>
              <a:solidFill>
                <a:schemeClr val="bg1"/>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2</m:t>
                          </m:r>
                        </m:sub>
                      </m:sSub>
                    </m:oMath>
                  </m:oMathPara>
                </a14:m>
                <a:endParaRPr lang="en-US" sz="2400" dirty="0"/>
              </a:p>
            </p:txBody>
          </p:sp>
        </mc:Choice>
        <mc:Fallback xmlns="">
          <p:sp>
            <p:nvSpPr>
              <p:cNvPr id="12" name="TextBox 11">
                <a:extLst>
                  <a:ext uri="{FF2B5EF4-FFF2-40B4-BE49-F238E27FC236}">
                    <a16:creationId xmlns:a16="http://schemas.microsoft.com/office/drawing/2014/main" id="{56EEC9CF-FB17-9D0D-AAA9-D84F2C83D0A9}"/>
                  </a:ext>
                </a:extLst>
              </p:cNvPr>
              <p:cNvSpPr txBox="1">
                <a:spLocks noRot="1" noChangeAspect="1" noMove="1" noResize="1" noEditPoints="1" noAdjustHandles="1" noChangeArrowheads="1" noChangeShapeType="1" noTextEdit="1"/>
              </p:cNvSpPr>
              <p:nvPr/>
            </p:nvSpPr>
            <p:spPr>
              <a:xfrm>
                <a:off x="860878" y="1389487"/>
                <a:ext cx="2440670" cy="461665"/>
              </a:xfrm>
              <a:prstGeom prst="rect">
                <a:avLst/>
              </a:prstGeom>
              <a:blipFill>
                <a:blip r:embed="rId5"/>
                <a:stretch>
                  <a:fillRect b="-14103"/>
                </a:stretch>
              </a:blipFill>
              <a:ln>
                <a:solidFill>
                  <a:schemeClr val="tx1"/>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1D19AB4-0F55-313B-1CEA-80F9C13E082B}"/>
              </a:ext>
            </a:extLst>
          </p:cNvPr>
          <p:cNvCxnSpPr>
            <a:cxnSpLocks/>
          </p:cNvCxnSpPr>
          <p:nvPr/>
        </p:nvCxnSpPr>
        <p:spPr>
          <a:xfrm>
            <a:off x="8350250" y="1198320"/>
            <a:ext cx="0" cy="3494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2EA95BF-8510-D624-E204-5475BCBD86AD}"/>
              </a:ext>
            </a:extLst>
          </p:cNvPr>
          <p:cNvCxnSpPr>
            <a:cxnSpLocks/>
          </p:cNvCxnSpPr>
          <p:nvPr/>
        </p:nvCxnSpPr>
        <p:spPr>
          <a:xfrm>
            <a:off x="2057400" y="1198320"/>
            <a:ext cx="631825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FCB59F8-3E44-CE89-7011-F8482FBB8924}"/>
              </a:ext>
            </a:extLst>
          </p:cNvPr>
          <p:cNvCxnSpPr>
            <a:cxnSpLocks/>
            <a:stCxn id="12" idx="0"/>
          </p:cNvCxnSpPr>
          <p:nvPr/>
        </p:nvCxnSpPr>
        <p:spPr>
          <a:xfrm flipV="1">
            <a:off x="2081213" y="1198320"/>
            <a:ext cx="0" cy="191167"/>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8F1CBE9E-981E-029F-1490-05ED1D47F469}"/>
              </a:ext>
            </a:extLst>
          </p:cNvPr>
          <p:cNvPicPr>
            <a:picLocks noChangeAspect="1"/>
          </p:cNvPicPr>
          <p:nvPr/>
        </p:nvPicPr>
        <p:blipFill>
          <a:blip r:embed="rId6"/>
          <a:stretch>
            <a:fillRect/>
          </a:stretch>
        </p:blipFill>
        <p:spPr>
          <a:xfrm>
            <a:off x="4676776" y="1602030"/>
            <a:ext cx="7000875" cy="4057650"/>
          </a:xfrm>
          <a:prstGeom prst="rect">
            <a:avLst/>
          </a:prstGeom>
          <a:ln>
            <a:solidFill>
              <a:schemeClr val="accent1"/>
            </a:solidFill>
          </a:ln>
        </p:spPr>
      </p:pic>
      <p:cxnSp>
        <p:nvCxnSpPr>
          <p:cNvPr id="2" name="Straight Arrow Connector 1">
            <a:extLst>
              <a:ext uri="{FF2B5EF4-FFF2-40B4-BE49-F238E27FC236}">
                <a16:creationId xmlns:a16="http://schemas.microsoft.com/office/drawing/2014/main" id="{07DA3663-FED1-B51E-B9C9-C76EDE87CEDE}"/>
              </a:ext>
            </a:extLst>
          </p:cNvPr>
          <p:cNvCxnSpPr>
            <a:cxnSpLocks/>
          </p:cNvCxnSpPr>
          <p:nvPr/>
        </p:nvCxnSpPr>
        <p:spPr>
          <a:xfrm>
            <a:off x="3989885" y="3429000"/>
            <a:ext cx="889092" cy="13062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C21CBAB8-EB8F-BCD0-225E-C6AD9CC224F3}"/>
              </a:ext>
            </a:extLst>
          </p:cNvPr>
          <p:cNvCxnSpPr>
            <a:cxnSpLocks/>
            <a:stCxn id="10" idx="3"/>
          </p:cNvCxnSpPr>
          <p:nvPr/>
        </p:nvCxnSpPr>
        <p:spPr>
          <a:xfrm flipV="1">
            <a:off x="4143373" y="3879669"/>
            <a:ext cx="735604" cy="68100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334D54E-734D-F090-A5B4-8CFE9DFFD2A5}"/>
              </a:ext>
            </a:extLst>
          </p:cNvPr>
          <p:cNvSpPr/>
          <p:nvPr/>
        </p:nvSpPr>
        <p:spPr>
          <a:xfrm>
            <a:off x="1215318" y="4051300"/>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E049AB-BE36-9DC6-B407-25052F30F9F6}"/>
              </a:ext>
            </a:extLst>
          </p:cNvPr>
          <p:cNvSpPr/>
          <p:nvPr/>
        </p:nvSpPr>
        <p:spPr>
          <a:xfrm>
            <a:off x="1218449" y="2841883"/>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DAE552E-6301-50F0-CBF7-A6944C309484}"/>
              </a:ext>
            </a:extLst>
          </p:cNvPr>
          <p:cNvSpPr/>
          <p:nvPr/>
        </p:nvSpPr>
        <p:spPr>
          <a:xfrm>
            <a:off x="4929187" y="4439557"/>
            <a:ext cx="647701" cy="26807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B1D363-4699-4721-0BC0-4D56A19E68B8}"/>
              </a:ext>
            </a:extLst>
          </p:cNvPr>
          <p:cNvSpPr/>
          <p:nvPr/>
        </p:nvSpPr>
        <p:spPr>
          <a:xfrm>
            <a:off x="4929188" y="4155168"/>
            <a:ext cx="647702" cy="26807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B87346-31D4-A7F6-9D60-CC993FC47BAB}"/>
              </a:ext>
            </a:extLst>
          </p:cNvPr>
          <p:cNvSpPr/>
          <p:nvPr/>
        </p:nvSpPr>
        <p:spPr>
          <a:xfrm>
            <a:off x="1504243" y="4580704"/>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C54A55-B931-C91F-E2CF-C8F575C25963}"/>
              </a:ext>
            </a:extLst>
          </p:cNvPr>
          <p:cNvSpPr/>
          <p:nvPr/>
        </p:nvSpPr>
        <p:spPr>
          <a:xfrm>
            <a:off x="1510506" y="3313456"/>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512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380998" y="1145668"/>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location()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00D80B-E447-7459-0679-59DB10CB98C3}"/>
              </a:ext>
            </a:extLst>
          </p:cNvPr>
          <p:cNvPicPr>
            <a:picLocks noChangeAspect="1"/>
          </p:cNvPicPr>
          <p:nvPr/>
        </p:nvPicPr>
        <p:blipFill>
          <a:blip r:embed="rId4"/>
          <a:stretch>
            <a:fillRect/>
          </a:stretch>
        </p:blipFill>
        <p:spPr>
          <a:xfrm>
            <a:off x="4829175" y="2039937"/>
            <a:ext cx="7296150" cy="4581525"/>
          </a:xfrm>
          <a:prstGeom prst="rect">
            <a:avLst/>
          </a:prstGeom>
          <a:ln>
            <a:solidFill>
              <a:schemeClr val="accent1"/>
            </a:solidFill>
          </a:ln>
        </p:spPr>
      </p:pic>
      <p:cxnSp>
        <p:nvCxnSpPr>
          <p:cNvPr id="6" name="Straight Arrow Connector 5">
            <a:extLst>
              <a:ext uri="{FF2B5EF4-FFF2-40B4-BE49-F238E27FC236}">
                <a16:creationId xmlns:a16="http://schemas.microsoft.com/office/drawing/2014/main" id="{BF580CFD-23FF-CB2F-75C2-A08752E1039C}"/>
              </a:ext>
            </a:extLst>
          </p:cNvPr>
          <p:cNvCxnSpPr>
            <a:cxnSpLocks/>
          </p:cNvCxnSpPr>
          <p:nvPr/>
        </p:nvCxnSpPr>
        <p:spPr>
          <a:xfrm flipV="1">
            <a:off x="2260600" y="2438400"/>
            <a:ext cx="0" cy="65694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8B2DF0C3-5A2E-51F7-DA20-DC29933B8563}"/>
              </a:ext>
            </a:extLst>
          </p:cNvPr>
          <p:cNvSpPr/>
          <p:nvPr/>
        </p:nvSpPr>
        <p:spPr>
          <a:xfrm>
            <a:off x="7987351" y="2073499"/>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87BD2C-901B-8C42-8832-4F4E0062DCE5}"/>
              </a:ext>
            </a:extLst>
          </p:cNvPr>
          <p:cNvSpPr/>
          <p:nvPr/>
        </p:nvSpPr>
        <p:spPr>
          <a:xfrm>
            <a:off x="5951468" y="3754010"/>
            <a:ext cx="849382"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875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9E96345-0221-A0CD-7C97-4DD127FBB025}"/>
              </a:ext>
            </a:extLst>
          </p:cNvPr>
          <p:cNvPicPr>
            <a:picLocks noChangeAspect="1"/>
          </p:cNvPicPr>
          <p:nvPr/>
        </p:nvPicPr>
        <p:blipFill>
          <a:blip r:embed="rId4"/>
          <a:stretch>
            <a:fillRect/>
          </a:stretch>
        </p:blipFill>
        <p:spPr>
          <a:xfrm>
            <a:off x="286155" y="2690812"/>
            <a:ext cx="11610975" cy="2505075"/>
          </a:xfrm>
          <a:prstGeom prst="rect">
            <a:avLst/>
          </a:prstGeom>
          <a:ln>
            <a:solidFill>
              <a:schemeClr val="accent1"/>
            </a:solidFill>
          </a:ln>
        </p:spPr>
      </p:pic>
      <p:sp>
        <p:nvSpPr>
          <p:cNvPr id="2" name="Rectangle 1">
            <a:extLst>
              <a:ext uri="{FF2B5EF4-FFF2-40B4-BE49-F238E27FC236}">
                <a16:creationId xmlns:a16="http://schemas.microsoft.com/office/drawing/2014/main" id="{2290D6E9-B59A-643F-EA15-790C3B3278C1}"/>
              </a:ext>
            </a:extLst>
          </p:cNvPr>
          <p:cNvSpPr/>
          <p:nvPr/>
        </p:nvSpPr>
        <p:spPr>
          <a:xfrm>
            <a:off x="4990151" y="2762045"/>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F55F83D-81F0-9ECE-D334-114083220990}"/>
              </a:ext>
            </a:extLst>
          </p:cNvPr>
          <p:cNvSpPr/>
          <p:nvPr/>
        </p:nvSpPr>
        <p:spPr>
          <a:xfrm>
            <a:off x="1624651" y="3670826"/>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AD57FB-9ECF-F1D6-6288-FFBC743BE900}"/>
              </a:ext>
            </a:extLst>
          </p:cNvPr>
          <p:cNvSpPr/>
          <p:nvPr/>
        </p:nvSpPr>
        <p:spPr>
          <a:xfrm>
            <a:off x="1529401" y="391294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B490DF-3404-511A-CCE1-8B71BB6A9ECE}"/>
              </a:ext>
            </a:extLst>
          </p:cNvPr>
          <p:cNvSpPr/>
          <p:nvPr/>
        </p:nvSpPr>
        <p:spPr>
          <a:xfrm>
            <a:off x="3320101" y="462396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B7D4-E34E-A797-0183-C75DADD64E00}"/>
              </a:ext>
            </a:extLst>
          </p:cNvPr>
          <p:cNvSpPr/>
          <p:nvPr/>
        </p:nvSpPr>
        <p:spPr>
          <a:xfrm>
            <a:off x="3179926" y="4909923"/>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3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Session goals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t>Review the </a:t>
            </a:r>
            <a:r>
              <a:rPr lang="en-US" sz="3600" dirty="0" err="1"/>
              <a:t>escapeMR</a:t>
            </a:r>
            <a:r>
              <a:rPr lang="en-US" sz="3600" dirty="0"/>
              <a:t> package structure and methods.</a:t>
            </a:r>
          </a:p>
          <a:p>
            <a:r>
              <a:rPr lang="en-US" sz="3600" dirty="0"/>
              <a:t>Review the demo data.</a:t>
            </a:r>
          </a:p>
          <a:p>
            <a:r>
              <a:rPr lang="en-US" sz="3600" dirty="0"/>
              <a:t>Replicate CVCS escapement methods in R script.</a:t>
            </a:r>
          </a:p>
        </p:txBody>
      </p:sp>
    </p:spTree>
    <p:extLst>
      <p:ext uri="{BB962C8B-B14F-4D97-AF65-F5344CB8AC3E}">
        <p14:creationId xmlns:p14="http://schemas.microsoft.com/office/powerpoint/2010/main" val="480134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FDEFB0-8BDA-0F27-B12D-E5D6E8912E53}"/>
              </a:ext>
            </a:extLst>
          </p:cNvPr>
          <p:cNvPicPr>
            <a:picLocks noChangeAspect="1"/>
          </p:cNvPicPr>
          <p:nvPr/>
        </p:nvPicPr>
        <p:blipFill>
          <a:blip r:embed="rId4"/>
          <a:stretch>
            <a:fillRect/>
          </a:stretch>
        </p:blipFill>
        <p:spPr>
          <a:xfrm>
            <a:off x="567143" y="2420448"/>
            <a:ext cx="11049000" cy="3905250"/>
          </a:xfrm>
          <a:prstGeom prst="rect">
            <a:avLst/>
          </a:prstGeom>
          <a:ln>
            <a:solidFill>
              <a:schemeClr val="accent1"/>
            </a:solidFill>
          </a:ln>
        </p:spPr>
      </p:pic>
    </p:spTree>
    <p:extLst>
      <p:ext uri="{BB962C8B-B14F-4D97-AF65-F5344CB8AC3E}">
        <p14:creationId xmlns:p14="http://schemas.microsoft.com/office/powerpoint/2010/main" val="2611820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A8A829F-669A-0776-DCEE-1C878C00909C}"/>
              </a:ext>
            </a:extLst>
          </p:cNvPr>
          <p:cNvPicPr>
            <a:picLocks noChangeAspect="1"/>
          </p:cNvPicPr>
          <p:nvPr/>
        </p:nvPicPr>
        <p:blipFill>
          <a:blip r:embed="rId4"/>
          <a:stretch>
            <a:fillRect/>
          </a:stretch>
        </p:blipFill>
        <p:spPr>
          <a:xfrm>
            <a:off x="523875" y="2334928"/>
            <a:ext cx="11144250" cy="3448050"/>
          </a:xfrm>
          <a:prstGeom prst="rect">
            <a:avLst/>
          </a:prstGeom>
          <a:ln>
            <a:solidFill>
              <a:schemeClr val="accent1"/>
            </a:solidFill>
          </a:ln>
        </p:spPr>
      </p:pic>
      <p:sp>
        <p:nvSpPr>
          <p:cNvPr id="2" name="Rectangle 1">
            <a:extLst>
              <a:ext uri="{FF2B5EF4-FFF2-40B4-BE49-F238E27FC236}">
                <a16:creationId xmlns:a16="http://schemas.microsoft.com/office/drawing/2014/main" id="{6DFE26D9-6509-319A-01B7-390C7C6D6800}"/>
              </a:ext>
            </a:extLst>
          </p:cNvPr>
          <p:cNvSpPr/>
          <p:nvPr/>
        </p:nvSpPr>
        <p:spPr>
          <a:xfrm>
            <a:off x="4500154" y="1456509"/>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D85CDA-5004-7476-B4DC-EFB86D2AADFC}"/>
              </a:ext>
            </a:extLst>
          </p:cNvPr>
          <p:cNvSpPr/>
          <p:nvPr/>
        </p:nvSpPr>
        <p:spPr>
          <a:xfrm>
            <a:off x="7708899" y="148263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85DBDB-E8CF-DAB8-5ED2-E8BA50C65D5F}"/>
              </a:ext>
            </a:extLst>
          </p:cNvPr>
          <p:cNvSpPr/>
          <p:nvPr/>
        </p:nvSpPr>
        <p:spPr>
          <a:xfrm>
            <a:off x="976084" y="2786232"/>
            <a:ext cx="7891422" cy="127145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C3BCB5-769B-C281-36D9-DBAF9A0641F8}"/>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A089A0-8F8C-064A-A84D-D5737575D2E6}"/>
              </a:ext>
            </a:extLst>
          </p:cNvPr>
          <p:cNvSpPr/>
          <p:nvPr/>
        </p:nvSpPr>
        <p:spPr>
          <a:xfrm>
            <a:off x="976083" y="4476332"/>
            <a:ext cx="7891421" cy="127145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9683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DB8DC00-968D-728D-3131-F82EB19496E6}"/>
              </a:ext>
            </a:extLst>
          </p:cNvPr>
          <p:cNvPicPr>
            <a:picLocks noChangeAspect="1"/>
          </p:cNvPicPr>
          <p:nvPr/>
        </p:nvPicPr>
        <p:blipFill>
          <a:blip r:embed="rId4"/>
          <a:stretch>
            <a:fillRect/>
          </a:stretch>
        </p:blipFill>
        <p:spPr>
          <a:xfrm>
            <a:off x="567143" y="2509837"/>
            <a:ext cx="11049000" cy="2981325"/>
          </a:xfrm>
          <a:prstGeom prst="rect">
            <a:avLst/>
          </a:prstGeom>
          <a:ln>
            <a:solidFill>
              <a:schemeClr val="accent1"/>
            </a:solidFill>
          </a:ln>
        </p:spPr>
      </p:pic>
      <p:sp>
        <p:nvSpPr>
          <p:cNvPr id="6" name="Right Brace 5">
            <a:extLst>
              <a:ext uri="{FF2B5EF4-FFF2-40B4-BE49-F238E27FC236}">
                <a16:creationId xmlns:a16="http://schemas.microsoft.com/office/drawing/2014/main" id="{3C4A7E0F-FF0A-CA4F-4F8F-F9081E37B5E0}"/>
              </a:ext>
            </a:extLst>
          </p:cNvPr>
          <p:cNvSpPr/>
          <p:nvPr/>
        </p:nvSpPr>
        <p:spPr>
          <a:xfrm rot="16200000" flipH="1">
            <a:off x="6582552" y="-1052022"/>
            <a:ext cx="342759" cy="643114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3638B115-0D65-6022-5C66-B28427BD3678}"/>
              </a:ext>
            </a:extLst>
          </p:cNvPr>
          <p:cNvSpPr/>
          <p:nvPr/>
        </p:nvSpPr>
        <p:spPr>
          <a:xfrm>
            <a:off x="4489449" y="1502312"/>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91C558-5D05-4F30-B2E5-1ED606E0DEDF}"/>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DBAB19-EC6D-1F5F-5205-32A73E1A6781}"/>
              </a:ext>
            </a:extLst>
          </p:cNvPr>
          <p:cNvSpPr/>
          <p:nvPr/>
        </p:nvSpPr>
        <p:spPr>
          <a:xfrm>
            <a:off x="7713256" y="1482634"/>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E1D280-7701-60F3-1C46-C3A260B0E15D}"/>
              </a:ext>
            </a:extLst>
          </p:cNvPr>
          <p:cNvSpPr/>
          <p:nvPr/>
        </p:nvSpPr>
        <p:spPr>
          <a:xfrm>
            <a:off x="3644899" y="41648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1A272B-4B3A-D432-23E8-C638B8E797E5}"/>
              </a:ext>
            </a:extLst>
          </p:cNvPr>
          <p:cNvSpPr/>
          <p:nvPr/>
        </p:nvSpPr>
        <p:spPr>
          <a:xfrm>
            <a:off x="3371055" y="44315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0010B6-3728-3896-C04D-BF2592C6EBD8}"/>
              </a:ext>
            </a:extLst>
          </p:cNvPr>
          <p:cNvSpPr/>
          <p:nvPr/>
        </p:nvSpPr>
        <p:spPr>
          <a:xfrm>
            <a:off x="2204218" y="4672013"/>
            <a:ext cx="1224781" cy="24050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DAF383-6BA8-A1BF-96FA-3F23E6A5FA43}"/>
              </a:ext>
            </a:extLst>
          </p:cNvPr>
          <p:cNvSpPr/>
          <p:nvPr/>
        </p:nvSpPr>
        <p:spPr>
          <a:xfrm>
            <a:off x="3040123" y="3462951"/>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548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EAB6C1-05E6-CFA2-4280-118345EB21AF}"/>
              </a:ext>
            </a:extLst>
          </p:cNvPr>
          <p:cNvPicPr>
            <a:picLocks noChangeAspect="1"/>
          </p:cNvPicPr>
          <p:nvPr/>
        </p:nvPicPr>
        <p:blipFill>
          <a:blip r:embed="rId3"/>
          <a:stretch>
            <a:fillRect/>
          </a:stretch>
        </p:blipFill>
        <p:spPr>
          <a:xfrm>
            <a:off x="1583884" y="2334928"/>
            <a:ext cx="9015518" cy="4264308"/>
          </a:xfrm>
          <a:prstGeom prst="rect">
            <a:avLst/>
          </a:prstGeom>
          <a:ln>
            <a:solidFill>
              <a:schemeClr val="accent1"/>
            </a:solidFill>
          </a:ln>
        </p:spPr>
      </p:pic>
      <p:sp>
        <p:nvSpPr>
          <p:cNvPr id="2" name="Rectangle 1">
            <a:extLst>
              <a:ext uri="{FF2B5EF4-FFF2-40B4-BE49-F238E27FC236}">
                <a16:creationId xmlns:a16="http://schemas.microsoft.com/office/drawing/2014/main" id="{DC953E48-92C8-B50D-F87C-EAF733215EC1}"/>
              </a:ext>
            </a:extLst>
          </p:cNvPr>
          <p:cNvSpPr/>
          <p:nvPr/>
        </p:nvSpPr>
        <p:spPr>
          <a:xfrm>
            <a:off x="2290823" y="2946552"/>
            <a:ext cx="261877" cy="1903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9E76C55-3AA6-28D2-9DE2-D34F1C53BB50}"/>
              </a:ext>
            </a:extLst>
          </p:cNvPr>
          <p:cNvPicPr>
            <a:picLocks noChangeAspect="1"/>
          </p:cNvPicPr>
          <p:nvPr/>
        </p:nvPicPr>
        <p:blipFill>
          <a:blip r:embed="rId4"/>
          <a:stretch>
            <a:fillRect/>
          </a:stretch>
        </p:blipFill>
        <p:spPr>
          <a:xfrm>
            <a:off x="1723839" y="1198320"/>
            <a:ext cx="7324911" cy="1071095"/>
          </a:xfrm>
          <a:prstGeom prst="rect">
            <a:avLst/>
          </a:prstGeom>
        </p:spPr>
      </p:pic>
      <p:sp>
        <p:nvSpPr>
          <p:cNvPr id="10" name="Rectangle 9">
            <a:extLst>
              <a:ext uri="{FF2B5EF4-FFF2-40B4-BE49-F238E27FC236}">
                <a16:creationId xmlns:a16="http://schemas.microsoft.com/office/drawing/2014/main" id="{99431F31-CE2E-5737-AF81-87BD20648843}"/>
              </a:ext>
            </a:extLst>
          </p:cNvPr>
          <p:cNvSpPr/>
          <p:nvPr/>
        </p:nvSpPr>
        <p:spPr>
          <a:xfrm>
            <a:off x="6225723" y="1488935"/>
            <a:ext cx="729612"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333C64-D520-FC38-2F9F-B936CEBF3D2F}"/>
              </a:ext>
            </a:extLst>
          </p:cNvPr>
          <p:cNvSpPr/>
          <p:nvPr/>
        </p:nvSpPr>
        <p:spPr>
          <a:xfrm>
            <a:off x="7842888" y="1488938"/>
            <a:ext cx="100266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62B370-350F-787E-F2E3-325D57A77891}"/>
              </a:ext>
            </a:extLst>
          </p:cNvPr>
          <p:cNvSpPr/>
          <p:nvPr/>
        </p:nvSpPr>
        <p:spPr>
          <a:xfrm>
            <a:off x="5006885" y="1488937"/>
            <a:ext cx="371565"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E45B87-F5D3-F513-03CB-DF98C0D108A5}"/>
              </a:ext>
            </a:extLst>
          </p:cNvPr>
          <p:cNvSpPr/>
          <p:nvPr/>
        </p:nvSpPr>
        <p:spPr>
          <a:xfrm>
            <a:off x="3080388" y="1488936"/>
            <a:ext cx="7296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4CD21B-D0E6-7564-ECA2-4DD8C649BE5E}"/>
              </a:ext>
            </a:extLst>
          </p:cNvPr>
          <p:cNvSpPr/>
          <p:nvPr/>
        </p:nvSpPr>
        <p:spPr>
          <a:xfrm>
            <a:off x="2908938" y="3495537"/>
            <a:ext cx="137096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7AA2EB-E4EA-8062-AC83-AA261E7EDE8A}"/>
              </a:ext>
            </a:extLst>
          </p:cNvPr>
          <p:cNvSpPr/>
          <p:nvPr/>
        </p:nvSpPr>
        <p:spPr>
          <a:xfrm>
            <a:off x="3709038" y="4301987"/>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E3E527-27B5-6656-27AB-A34D058964C2}"/>
              </a:ext>
            </a:extLst>
          </p:cNvPr>
          <p:cNvSpPr/>
          <p:nvPr/>
        </p:nvSpPr>
        <p:spPr>
          <a:xfrm>
            <a:off x="4007488" y="5249931"/>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F8D796-29D1-41CF-C051-92B23B487E59}"/>
              </a:ext>
            </a:extLst>
          </p:cNvPr>
          <p:cNvSpPr/>
          <p:nvPr/>
        </p:nvSpPr>
        <p:spPr>
          <a:xfrm>
            <a:off x="5006884" y="4295322"/>
            <a:ext cx="1089115" cy="238265"/>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515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40330D5-754A-4D75-3870-92F73A4A3790}"/>
              </a:ext>
            </a:extLst>
          </p:cNvPr>
          <p:cNvPicPr>
            <a:picLocks noChangeAspect="1"/>
          </p:cNvPicPr>
          <p:nvPr/>
        </p:nvPicPr>
        <p:blipFill>
          <a:blip r:embed="rId3"/>
          <a:stretch>
            <a:fillRect/>
          </a:stretch>
        </p:blipFill>
        <p:spPr>
          <a:xfrm>
            <a:off x="671512" y="2824162"/>
            <a:ext cx="10848975" cy="1209675"/>
          </a:xfrm>
          <a:prstGeom prst="rect">
            <a:avLst/>
          </a:prstGeom>
          <a:ln>
            <a:solidFill>
              <a:schemeClr val="accent1"/>
            </a:solidFill>
          </a:ln>
        </p:spPr>
      </p:pic>
      <p:pic>
        <p:nvPicPr>
          <p:cNvPr id="6" name="Picture 5">
            <a:extLst>
              <a:ext uri="{FF2B5EF4-FFF2-40B4-BE49-F238E27FC236}">
                <a16:creationId xmlns:a16="http://schemas.microsoft.com/office/drawing/2014/main" id="{8DB2E738-B3DB-64EE-FFCB-FF19D0EB53F1}"/>
              </a:ext>
            </a:extLst>
          </p:cNvPr>
          <p:cNvPicPr>
            <a:picLocks noChangeAspect="1"/>
          </p:cNvPicPr>
          <p:nvPr/>
        </p:nvPicPr>
        <p:blipFill>
          <a:blip r:embed="rId4"/>
          <a:stretch>
            <a:fillRect/>
          </a:stretch>
        </p:blipFill>
        <p:spPr>
          <a:xfrm>
            <a:off x="900518" y="1458791"/>
            <a:ext cx="2800350" cy="1104900"/>
          </a:xfrm>
          <a:prstGeom prst="rect">
            <a:avLst/>
          </a:prstGeom>
        </p:spPr>
      </p:pic>
    </p:spTree>
    <p:extLst>
      <p:ext uri="{BB962C8B-B14F-4D97-AF65-F5344CB8AC3E}">
        <p14:creationId xmlns:p14="http://schemas.microsoft.com/office/powerpoint/2010/main" val="2256248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CJS_loglik_wrapper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7FFB68-CBC3-E967-9FC9-734D316EFEAC}"/>
              </a:ext>
            </a:extLst>
          </p:cNvPr>
          <p:cNvPicPr>
            <a:picLocks noChangeAspect="1"/>
          </p:cNvPicPr>
          <p:nvPr/>
        </p:nvPicPr>
        <p:blipFill>
          <a:blip r:embed="rId3"/>
          <a:stretch>
            <a:fillRect/>
          </a:stretch>
        </p:blipFill>
        <p:spPr>
          <a:xfrm>
            <a:off x="848130" y="1506498"/>
            <a:ext cx="10487025" cy="733425"/>
          </a:xfrm>
          <a:prstGeom prst="rect">
            <a:avLst/>
          </a:prstGeom>
          <a:ln>
            <a:solidFill>
              <a:schemeClr val="accent1"/>
            </a:solidFill>
          </a:ln>
        </p:spPr>
      </p:pic>
      <p:sp>
        <p:nvSpPr>
          <p:cNvPr id="5" name="Content Placeholder 8">
            <a:extLst>
              <a:ext uri="{FF2B5EF4-FFF2-40B4-BE49-F238E27FC236}">
                <a16:creationId xmlns:a16="http://schemas.microsoft.com/office/drawing/2014/main" id="{AF0F3D13-6097-4712-E706-B11B302CC17D}"/>
              </a:ext>
            </a:extLst>
          </p:cNvPr>
          <p:cNvSpPr>
            <a:spLocks noGrp="1"/>
          </p:cNvSpPr>
          <p:nvPr>
            <p:ph idx="1"/>
          </p:nvPr>
        </p:nvSpPr>
        <p:spPr>
          <a:xfrm>
            <a:off x="209550" y="2730138"/>
            <a:ext cx="11811000" cy="3670658"/>
          </a:xfrm>
        </p:spPr>
        <p:txBody>
          <a:bodyPr>
            <a:normAutofit/>
          </a:bodyPr>
          <a:lstStyle/>
          <a:p>
            <a:pPr marL="0" indent="0">
              <a:buNone/>
            </a:pPr>
            <a:r>
              <a:rPr lang="en-US" dirty="0"/>
              <a:t>We’ll be using the </a:t>
            </a:r>
            <a:r>
              <a:rPr lang="en-US" dirty="0" err="1"/>
              <a:t>optim</a:t>
            </a:r>
            <a:r>
              <a:rPr lang="en-US" dirty="0"/>
              <a:t>() call in R to find the MLE.</a:t>
            </a:r>
          </a:p>
          <a:p>
            <a:r>
              <a:rPr lang="en-US" dirty="0"/>
              <a:t>R </a:t>
            </a:r>
            <a:r>
              <a:rPr lang="en-US" dirty="0" err="1"/>
              <a:t>optim</a:t>
            </a:r>
            <a:r>
              <a:rPr lang="en-US" dirty="0"/>
              <a:t>() is a general-purpose optimization function.</a:t>
            </a:r>
          </a:p>
          <a:p>
            <a:r>
              <a:rPr lang="en-US" dirty="0" err="1"/>
              <a:t>optim</a:t>
            </a:r>
            <a:r>
              <a:rPr lang="en-US" dirty="0"/>
              <a:t>() </a:t>
            </a:r>
            <a:r>
              <a:rPr lang="en-US" b="1" i="1" dirty="0"/>
              <a:t>minimizes</a:t>
            </a:r>
            <a:r>
              <a:rPr lang="en-US" i="1" dirty="0"/>
              <a:t> </a:t>
            </a:r>
            <a:r>
              <a:rPr lang="en-US" dirty="0"/>
              <a:t>a function.</a:t>
            </a:r>
          </a:p>
          <a:p>
            <a:endParaRPr lang="en-US" dirty="0"/>
          </a:p>
          <a:p>
            <a:pPr marL="0" indent="0">
              <a:buNone/>
            </a:pPr>
            <a:r>
              <a:rPr lang="en-US" dirty="0"/>
              <a:t>Using a “wrapper” function:</a:t>
            </a:r>
          </a:p>
          <a:p>
            <a:r>
              <a:rPr lang="en-US" dirty="0"/>
              <a:t>Allows us to </a:t>
            </a:r>
            <a:r>
              <a:rPr lang="en-US" b="1" i="1" dirty="0"/>
              <a:t>maximize</a:t>
            </a:r>
            <a:r>
              <a:rPr lang="en-US" dirty="0"/>
              <a:t> the function with a sign change.</a:t>
            </a:r>
          </a:p>
          <a:p>
            <a:r>
              <a:rPr lang="en-US" dirty="0"/>
              <a:t>Allows us to pass additional arguments that will not be optimized.</a:t>
            </a:r>
          </a:p>
          <a:p>
            <a:endParaRPr lang="en-US" dirty="0"/>
          </a:p>
        </p:txBody>
      </p:sp>
    </p:spTree>
    <p:extLst>
      <p:ext uri="{BB962C8B-B14F-4D97-AF65-F5344CB8AC3E}">
        <p14:creationId xmlns:p14="http://schemas.microsoft.com/office/powerpoint/2010/main" val="3899772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CJS_data_prep</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8B5346-412C-47F2-7915-CFB39BE679EE}"/>
              </a:ext>
            </a:extLst>
          </p:cNvPr>
          <p:cNvPicPr>
            <a:picLocks noChangeAspect="1"/>
          </p:cNvPicPr>
          <p:nvPr/>
        </p:nvPicPr>
        <p:blipFill>
          <a:blip r:embed="rId3"/>
          <a:stretch>
            <a:fillRect/>
          </a:stretch>
        </p:blipFill>
        <p:spPr>
          <a:xfrm>
            <a:off x="952905" y="1498600"/>
            <a:ext cx="10277475" cy="1371600"/>
          </a:xfrm>
          <a:prstGeom prst="rect">
            <a:avLst/>
          </a:prstGeom>
          <a:ln>
            <a:solidFill>
              <a:schemeClr val="accent1"/>
            </a:solidFill>
          </a:ln>
        </p:spPr>
      </p:pic>
      <p:sp>
        <p:nvSpPr>
          <p:cNvPr id="17" name="Content Placeholder 8">
            <a:extLst>
              <a:ext uri="{FF2B5EF4-FFF2-40B4-BE49-F238E27FC236}">
                <a16:creationId xmlns:a16="http://schemas.microsoft.com/office/drawing/2014/main" id="{B91185BA-E615-C1C3-F09C-2ABF8C29EEA3}"/>
              </a:ext>
            </a:extLst>
          </p:cNvPr>
          <p:cNvSpPr>
            <a:spLocks noGrp="1"/>
          </p:cNvSpPr>
          <p:nvPr>
            <p:ph idx="1"/>
          </p:nvPr>
        </p:nvSpPr>
        <p:spPr>
          <a:xfrm>
            <a:off x="957262" y="3163193"/>
            <a:ext cx="10277475" cy="3230316"/>
          </a:xfrm>
        </p:spPr>
        <p:txBody>
          <a:bodyPr>
            <a:normAutofit/>
          </a:bodyPr>
          <a:lstStyle/>
          <a:p>
            <a:r>
              <a:rPr lang="en-US" dirty="0"/>
              <a:t>Data preparation function.</a:t>
            </a:r>
          </a:p>
          <a:p>
            <a:r>
              <a:rPr lang="en-US" dirty="0"/>
              <a:t>Deals with chopped data and sex and length covariates. </a:t>
            </a:r>
          </a:p>
        </p:txBody>
      </p:sp>
    </p:spTree>
    <p:extLst>
      <p:ext uri="{BB962C8B-B14F-4D97-AF65-F5344CB8AC3E}">
        <p14:creationId xmlns:p14="http://schemas.microsoft.com/office/powerpoint/2010/main" val="2987507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660D1EF-E6AB-C504-6DA1-D1C626532DA6}"/>
              </a:ext>
            </a:extLst>
          </p:cNvPr>
          <p:cNvPicPr>
            <a:picLocks noChangeAspect="1"/>
          </p:cNvPicPr>
          <p:nvPr/>
        </p:nvPicPr>
        <p:blipFill>
          <a:blip r:embed="rId3"/>
          <a:stretch>
            <a:fillRect/>
          </a:stretch>
        </p:blipFill>
        <p:spPr>
          <a:xfrm>
            <a:off x="1148083" y="1198319"/>
            <a:ext cx="9895834" cy="3060123"/>
          </a:xfrm>
          <a:prstGeom prst="rect">
            <a:avLst/>
          </a:prstGeom>
          <a:ln>
            <a:solidFill>
              <a:schemeClr val="accent1"/>
            </a:solidFill>
          </a:ln>
        </p:spPr>
      </p:pic>
      <p:pic>
        <p:nvPicPr>
          <p:cNvPr id="5" name="Picture 4">
            <a:extLst>
              <a:ext uri="{FF2B5EF4-FFF2-40B4-BE49-F238E27FC236}">
                <a16:creationId xmlns:a16="http://schemas.microsoft.com/office/drawing/2014/main" id="{9207FADA-53F8-EB01-FA22-074A0454417A}"/>
              </a:ext>
            </a:extLst>
          </p:cNvPr>
          <p:cNvPicPr>
            <a:picLocks noChangeAspect="1"/>
          </p:cNvPicPr>
          <p:nvPr/>
        </p:nvPicPr>
        <p:blipFill rotWithShape="1">
          <a:blip r:embed="rId4"/>
          <a:srcRect r="45719"/>
          <a:stretch/>
        </p:blipFill>
        <p:spPr>
          <a:xfrm>
            <a:off x="3848543" y="4453105"/>
            <a:ext cx="4494914" cy="2158769"/>
          </a:xfrm>
          <a:prstGeom prst="rect">
            <a:avLst/>
          </a:prstGeom>
          <a:ln>
            <a:solidFill>
              <a:schemeClr val="accent1"/>
            </a:solidFill>
          </a:ln>
        </p:spPr>
      </p:pic>
    </p:spTree>
    <p:extLst>
      <p:ext uri="{BB962C8B-B14F-4D97-AF65-F5344CB8AC3E}">
        <p14:creationId xmlns:p14="http://schemas.microsoft.com/office/powerpoint/2010/main" val="2882147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B81B27-32AC-68EB-9BC2-87778E471885}"/>
              </a:ext>
            </a:extLst>
          </p:cNvPr>
          <p:cNvPicPr>
            <a:picLocks noChangeAspect="1"/>
          </p:cNvPicPr>
          <p:nvPr/>
        </p:nvPicPr>
        <p:blipFill>
          <a:blip r:embed="rId3"/>
          <a:stretch>
            <a:fillRect/>
          </a:stretch>
        </p:blipFill>
        <p:spPr>
          <a:xfrm>
            <a:off x="548093" y="1358575"/>
            <a:ext cx="11087100" cy="3457575"/>
          </a:xfrm>
          <a:prstGeom prst="rect">
            <a:avLst/>
          </a:prstGeom>
          <a:ln>
            <a:solidFill>
              <a:schemeClr val="accent1"/>
            </a:solidFill>
          </a:ln>
        </p:spPr>
      </p:pic>
    </p:spTree>
    <p:extLst>
      <p:ext uri="{BB962C8B-B14F-4D97-AF65-F5344CB8AC3E}">
        <p14:creationId xmlns:p14="http://schemas.microsoft.com/office/powerpoint/2010/main" val="4112477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98D1A0F-267A-7C34-28B1-376A003D65F1}"/>
              </a:ext>
            </a:extLst>
          </p:cNvPr>
          <p:cNvPicPr>
            <a:picLocks noChangeAspect="1"/>
          </p:cNvPicPr>
          <p:nvPr/>
        </p:nvPicPr>
        <p:blipFill>
          <a:blip r:embed="rId3"/>
          <a:stretch>
            <a:fillRect/>
          </a:stretch>
        </p:blipFill>
        <p:spPr>
          <a:xfrm>
            <a:off x="874560" y="1198320"/>
            <a:ext cx="10434166" cy="4281143"/>
          </a:xfrm>
          <a:prstGeom prst="rect">
            <a:avLst/>
          </a:prstGeom>
          <a:ln>
            <a:solidFill>
              <a:schemeClr val="accent1"/>
            </a:solidFill>
          </a:ln>
        </p:spPr>
      </p:pic>
    </p:spTree>
    <p:extLst>
      <p:ext uri="{BB962C8B-B14F-4D97-AF65-F5344CB8AC3E}">
        <p14:creationId xmlns:p14="http://schemas.microsoft.com/office/powerpoint/2010/main" val="26932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prepare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A48DEDF-50FF-B91D-FDD3-4FC830038C48}"/>
              </a:ext>
            </a:extLst>
          </p:cNvPr>
          <p:cNvPicPr>
            <a:picLocks noChangeAspect="1"/>
          </p:cNvPicPr>
          <p:nvPr/>
        </p:nvPicPr>
        <p:blipFill>
          <a:blip r:embed="rId3"/>
          <a:stretch>
            <a:fillRect/>
          </a:stretch>
        </p:blipFill>
        <p:spPr>
          <a:xfrm>
            <a:off x="871943" y="4229342"/>
            <a:ext cx="10439400" cy="2190750"/>
          </a:xfrm>
          <a:prstGeom prst="rect">
            <a:avLst/>
          </a:prstGeom>
          <a:ln>
            <a:solidFill>
              <a:schemeClr val="accent1"/>
            </a:solidFill>
          </a:ln>
        </p:spPr>
      </p:pic>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Load demo data</a:t>
            </a:r>
          </a:p>
          <a:p>
            <a:pPr lvl="1"/>
            <a:r>
              <a:rPr lang="en-US" dirty="0"/>
              <a:t>demo_CH.csv</a:t>
            </a:r>
          </a:p>
          <a:p>
            <a:pPr lvl="1"/>
            <a:r>
              <a:rPr lang="en-US" dirty="0"/>
              <a:t>demo_Covariates.csv</a:t>
            </a:r>
          </a:p>
          <a:p>
            <a:pPr lvl="1"/>
            <a:r>
              <a:rPr lang="en-US" dirty="0"/>
              <a:t>demo_Chops.csv</a:t>
            </a:r>
          </a:p>
          <a:p>
            <a:r>
              <a:rPr lang="en-US" dirty="0"/>
              <a:t>Prep data with CJS_data_prep()</a:t>
            </a:r>
          </a:p>
        </p:txBody>
      </p:sp>
    </p:spTree>
    <p:extLst>
      <p:ext uri="{BB962C8B-B14F-4D97-AF65-F5344CB8AC3E}">
        <p14:creationId xmlns:p14="http://schemas.microsoft.com/office/powerpoint/2010/main" val="3052475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optimize parameters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B9B2822-6EEE-A4B8-328B-908E0BA57C8B}"/>
              </a:ext>
            </a:extLst>
          </p:cNvPr>
          <p:cNvPicPr>
            <a:picLocks noChangeAspect="1"/>
          </p:cNvPicPr>
          <p:nvPr/>
        </p:nvPicPr>
        <p:blipFill>
          <a:blip r:embed="rId3"/>
          <a:stretch>
            <a:fillRect/>
          </a:stretch>
        </p:blipFill>
        <p:spPr>
          <a:xfrm>
            <a:off x="848380" y="1335149"/>
            <a:ext cx="10486526" cy="2813669"/>
          </a:xfrm>
          <a:prstGeom prst="rect">
            <a:avLst/>
          </a:prstGeom>
          <a:ln>
            <a:solidFill>
              <a:schemeClr val="accent1"/>
            </a:solidFill>
          </a:ln>
        </p:spPr>
      </p:pic>
      <p:pic>
        <p:nvPicPr>
          <p:cNvPr id="9" name="Picture 8">
            <a:extLst>
              <a:ext uri="{FF2B5EF4-FFF2-40B4-BE49-F238E27FC236}">
                <a16:creationId xmlns:a16="http://schemas.microsoft.com/office/drawing/2014/main" id="{8F2FA694-B471-9A61-5758-3DCFF07D018A}"/>
              </a:ext>
            </a:extLst>
          </p:cNvPr>
          <p:cNvPicPr>
            <a:picLocks noChangeAspect="1"/>
          </p:cNvPicPr>
          <p:nvPr/>
        </p:nvPicPr>
        <p:blipFill>
          <a:blip r:embed="rId4"/>
          <a:stretch>
            <a:fillRect/>
          </a:stretch>
        </p:blipFill>
        <p:spPr>
          <a:xfrm>
            <a:off x="1714500" y="5779151"/>
            <a:ext cx="8801100" cy="438150"/>
          </a:xfrm>
          <a:prstGeom prst="rect">
            <a:avLst/>
          </a:prstGeom>
        </p:spPr>
      </p:pic>
      <p:pic>
        <p:nvPicPr>
          <p:cNvPr id="2" name="Picture 1">
            <a:extLst>
              <a:ext uri="{FF2B5EF4-FFF2-40B4-BE49-F238E27FC236}">
                <a16:creationId xmlns:a16="http://schemas.microsoft.com/office/drawing/2014/main" id="{6D899B17-4268-4674-3DA2-C6B684EBC1F8}"/>
              </a:ext>
            </a:extLst>
          </p:cNvPr>
          <p:cNvPicPr>
            <a:picLocks noChangeAspect="1"/>
          </p:cNvPicPr>
          <p:nvPr/>
        </p:nvPicPr>
        <p:blipFill>
          <a:blip r:embed="rId5"/>
          <a:stretch>
            <a:fillRect/>
          </a:stretch>
        </p:blipFill>
        <p:spPr>
          <a:xfrm>
            <a:off x="6233158" y="4334545"/>
            <a:ext cx="3762375" cy="1085850"/>
          </a:xfrm>
          <a:prstGeom prst="rect">
            <a:avLst/>
          </a:prstGeom>
        </p:spPr>
      </p:pic>
      <p:pic>
        <p:nvPicPr>
          <p:cNvPr id="4" name="Picture 3">
            <a:extLst>
              <a:ext uri="{FF2B5EF4-FFF2-40B4-BE49-F238E27FC236}">
                <a16:creationId xmlns:a16="http://schemas.microsoft.com/office/drawing/2014/main" id="{79D9BB9E-C804-5F4B-0A2D-D82A113AA5C2}"/>
              </a:ext>
            </a:extLst>
          </p:cNvPr>
          <p:cNvPicPr>
            <a:picLocks noChangeAspect="1"/>
          </p:cNvPicPr>
          <p:nvPr/>
        </p:nvPicPr>
        <p:blipFill>
          <a:blip r:embed="rId6"/>
          <a:stretch>
            <a:fillRect/>
          </a:stretch>
        </p:blipFill>
        <p:spPr>
          <a:xfrm>
            <a:off x="1791787" y="4377408"/>
            <a:ext cx="3657600" cy="1000125"/>
          </a:xfrm>
          <a:prstGeom prst="rect">
            <a:avLst/>
          </a:prstGeom>
        </p:spPr>
      </p:pic>
    </p:spTree>
    <p:extLst>
      <p:ext uri="{BB962C8B-B14F-4D97-AF65-F5344CB8AC3E}">
        <p14:creationId xmlns:p14="http://schemas.microsoft.com/office/powerpoint/2010/main" val="2076157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fill_prop_matrices</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create matrices of </a:t>
                </a:r>
                <a14:m>
                  <m:oMath xmlns:m="http://schemas.openxmlformats.org/officeDocument/2006/math">
                    <m:sSub>
                      <m:sSubPr>
                        <m:ctrlPr>
                          <a:rPr lang="en-US" sz="2400" i="1" smtClean="0">
                            <a:solidFill>
                              <a:srgbClr val="1E718F"/>
                            </a:solidFill>
                            <a:latin typeface="Cambria Math" panose="02040503050406030204" pitchFamily="18" charset="0"/>
                          </a:rPr>
                        </m:ctrlPr>
                      </m:sSubPr>
                      <m:e>
                        <m:r>
                          <a:rPr lang="en-US" sz="2400" b="0" i="1" smtClean="0">
                            <a:solidFill>
                              <a:srgbClr val="1E718F"/>
                            </a:solidFill>
                            <a:latin typeface="Cambria Math" panose="02040503050406030204" pitchFamily="18" charset="0"/>
                          </a:rPr>
                          <m:t>𝑝</m:t>
                        </m:r>
                      </m:e>
                      <m:sub>
                        <m:r>
                          <a:rPr lang="en-US" sz="2400" b="0" i="1" smtClean="0">
                            <a:solidFill>
                              <a:srgbClr val="1E718F"/>
                            </a:solidFill>
                            <a:latin typeface="Cambria Math" panose="02040503050406030204" pitchFamily="18" charset="0"/>
                          </a:rPr>
                          <m:t>𝑖𝑗</m:t>
                        </m:r>
                      </m:sub>
                    </m:sSub>
                  </m:oMath>
                </a14:m>
                <a:r>
                  <a:rPr lang="en-US" sz="2400" dirty="0">
                    <a:solidFill>
                      <a:srgbClr val="1E718F"/>
                    </a:solidFill>
                    <a:latin typeface="Century Gothic" panose="020B0502020202020204" pitchFamily="34" charset="0"/>
                  </a:rPr>
                  <a:t> </a:t>
                </a:r>
                <a:r>
                  <a:rPr lang="en-US" sz="2400" dirty="0">
                    <a:solidFill>
                      <a:srgbClr val="1E718F"/>
                    </a:solidFill>
                  </a:rPr>
                  <a:t>and</a:t>
                </a:r>
                <a:r>
                  <a:rPr lang="en-US" sz="2400" dirty="0">
                    <a:solidFill>
                      <a:srgbClr val="1E718F"/>
                    </a:solidFill>
                    <a:latin typeface="Century Gothic" panose="020B0502020202020204" pitchFamily="34" charset="0"/>
                  </a:rPr>
                  <a:t> </a:t>
                </a:r>
                <a14:m>
                  <m:oMath xmlns:m="http://schemas.openxmlformats.org/officeDocument/2006/math">
                    <m:sSub>
                      <m:sSubPr>
                        <m:ctrlPr>
                          <a:rPr lang="en-US" sz="2400" i="1">
                            <a:solidFill>
                              <a:srgbClr val="1E718F"/>
                            </a:solidFill>
                            <a:latin typeface="Cambria Math" panose="02040503050406030204" pitchFamily="18" charset="0"/>
                          </a:rPr>
                        </m:ctrlPr>
                      </m:sSubPr>
                      <m:e>
                        <m:r>
                          <m:rPr>
                            <m:nor/>
                          </m:rPr>
                          <a:rPr lang="en-US" sz="2400">
                            <a:solidFill>
                              <a:srgbClr val="1E718F"/>
                            </a:solidFill>
                            <a:latin typeface="Century Gothic" panose="020B0502020202020204" pitchFamily="34" charset="0"/>
                          </a:rPr>
                          <m:t>𝜙</m:t>
                        </m:r>
                      </m:e>
                      <m:sub>
                        <m:r>
                          <a:rPr lang="en-US" sz="2400" b="0" i="1">
                            <a:solidFill>
                              <a:srgbClr val="1E718F"/>
                            </a:solidFill>
                            <a:latin typeface="Cambria Math" panose="02040503050406030204" pitchFamily="18" charset="0"/>
                          </a:rPr>
                          <m:t>𝑖𝑗</m:t>
                        </m:r>
                      </m:sub>
                    </m:sSub>
                  </m:oMath>
                </a14:m>
                <a:r>
                  <a:rPr lang="en-US" dirty="0"/>
                  <a:t> for our observed data.</a:t>
                </a:r>
              </a:p>
            </p:txBody>
          </p:sp>
        </mc:Choice>
        <mc:Fallback xmlns="">
          <p:sp>
            <p:nvSpPr>
              <p:cNvPr id="5" name="Content Placeholder 8">
                <a:extLst>
                  <a:ext uri="{FF2B5EF4-FFF2-40B4-BE49-F238E27FC236}">
                    <a16:creationId xmlns:a16="http://schemas.microsoft.com/office/drawing/2014/main" id="{E793CB89-27E1-4704-05F5-968CF9B7C009}"/>
                  </a:ext>
                </a:extLst>
              </p:cNvPr>
              <p:cNvSpPr>
                <a:spLocks noGrp="1" noRot="1" noChangeAspect="1" noMove="1" noResize="1" noEditPoints="1" noAdjustHandles="1" noChangeArrowheads="1" noChangeShapeType="1" noTextEdit="1"/>
              </p:cNvSpPr>
              <p:nvPr>
                <p:ph idx="1"/>
              </p:nvPr>
            </p:nvSpPr>
            <p:spPr>
              <a:xfrm>
                <a:off x="209550" y="1276539"/>
                <a:ext cx="11811000" cy="2867283"/>
              </a:xfrm>
              <a:blipFill>
                <a:blip r:embed="rId3"/>
                <a:stretch>
                  <a:fillRect l="-671" t="-23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9D30003-B73A-532C-DE81-FC6F804564C9}"/>
              </a:ext>
            </a:extLst>
          </p:cNvPr>
          <p:cNvPicPr>
            <a:picLocks noChangeAspect="1"/>
          </p:cNvPicPr>
          <p:nvPr/>
        </p:nvPicPr>
        <p:blipFill>
          <a:blip r:embed="rId4"/>
          <a:stretch>
            <a:fillRect/>
          </a:stretch>
        </p:blipFill>
        <p:spPr>
          <a:xfrm>
            <a:off x="1407007" y="2346551"/>
            <a:ext cx="9369271" cy="3922020"/>
          </a:xfrm>
          <a:prstGeom prst="rect">
            <a:avLst/>
          </a:prstGeom>
          <a:ln>
            <a:solidFill>
              <a:schemeClr val="accent1"/>
            </a:solidFill>
          </a:ln>
        </p:spPr>
      </p:pic>
    </p:spTree>
    <p:extLst>
      <p:ext uri="{BB962C8B-B14F-4D97-AF65-F5344CB8AC3E}">
        <p14:creationId xmlns:p14="http://schemas.microsoft.com/office/powerpoint/2010/main" val="1108738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total_escapement()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take optimized parameters and previously built functions to estimate total escapement.</a:t>
            </a:r>
          </a:p>
        </p:txBody>
      </p:sp>
      <p:pic>
        <p:nvPicPr>
          <p:cNvPr id="3" name="Picture 2">
            <a:extLst>
              <a:ext uri="{FF2B5EF4-FFF2-40B4-BE49-F238E27FC236}">
                <a16:creationId xmlns:a16="http://schemas.microsoft.com/office/drawing/2014/main" id="{C6EB180A-A60E-CAF8-675A-0635FF366106}"/>
              </a:ext>
            </a:extLst>
          </p:cNvPr>
          <p:cNvPicPr>
            <a:picLocks noChangeAspect="1"/>
          </p:cNvPicPr>
          <p:nvPr/>
        </p:nvPicPr>
        <p:blipFill>
          <a:blip r:embed="rId3"/>
          <a:stretch>
            <a:fillRect/>
          </a:stretch>
        </p:blipFill>
        <p:spPr>
          <a:xfrm>
            <a:off x="1198829" y="2481442"/>
            <a:ext cx="9794341" cy="3938650"/>
          </a:xfrm>
          <a:prstGeom prst="rect">
            <a:avLst/>
          </a:prstGeom>
          <a:ln>
            <a:solidFill>
              <a:schemeClr val="accent1"/>
            </a:solidFill>
          </a:ln>
        </p:spPr>
      </p:pic>
    </p:spTree>
    <p:extLst>
      <p:ext uri="{BB962C8B-B14F-4D97-AF65-F5344CB8AC3E}">
        <p14:creationId xmlns:p14="http://schemas.microsoft.com/office/powerpoint/2010/main" val="2335443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estimate 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Run </a:t>
            </a:r>
            <a:r>
              <a:rPr lang="en-US" dirty="0" err="1"/>
              <a:t>est_escapement</a:t>
            </a:r>
            <a:r>
              <a:rPr lang="en-US" dirty="0"/>
              <a:t>() with </a:t>
            </a:r>
            <a:r>
              <a:rPr lang="en-US" dirty="0" err="1"/>
              <a:t>optim_beta</a:t>
            </a:r>
            <a:r>
              <a:rPr lang="en-US" dirty="0"/>
              <a:t> and prepped data.</a:t>
            </a:r>
          </a:p>
        </p:txBody>
      </p:sp>
      <p:pic>
        <p:nvPicPr>
          <p:cNvPr id="4" name="Picture 3">
            <a:extLst>
              <a:ext uri="{FF2B5EF4-FFF2-40B4-BE49-F238E27FC236}">
                <a16:creationId xmlns:a16="http://schemas.microsoft.com/office/drawing/2014/main" id="{8947A4F3-3A27-B2AC-E62B-97F558712979}"/>
              </a:ext>
            </a:extLst>
          </p:cNvPr>
          <p:cNvPicPr>
            <a:picLocks noChangeAspect="1"/>
          </p:cNvPicPr>
          <p:nvPr/>
        </p:nvPicPr>
        <p:blipFill>
          <a:blip r:embed="rId3"/>
          <a:stretch>
            <a:fillRect/>
          </a:stretch>
        </p:blipFill>
        <p:spPr>
          <a:xfrm>
            <a:off x="600480" y="2486761"/>
            <a:ext cx="10982325" cy="742950"/>
          </a:xfrm>
          <a:prstGeom prst="rect">
            <a:avLst/>
          </a:prstGeom>
          <a:ln>
            <a:solidFill>
              <a:schemeClr val="accent1"/>
            </a:solidFill>
          </a:ln>
        </p:spPr>
      </p:pic>
      <p:pic>
        <p:nvPicPr>
          <p:cNvPr id="9" name="Picture 8">
            <a:extLst>
              <a:ext uri="{FF2B5EF4-FFF2-40B4-BE49-F238E27FC236}">
                <a16:creationId xmlns:a16="http://schemas.microsoft.com/office/drawing/2014/main" id="{46FB63A8-7AED-D3D0-DA75-FD2A90D5D01E}"/>
              </a:ext>
            </a:extLst>
          </p:cNvPr>
          <p:cNvPicPr>
            <a:picLocks noChangeAspect="1"/>
          </p:cNvPicPr>
          <p:nvPr/>
        </p:nvPicPr>
        <p:blipFill>
          <a:blip r:embed="rId4"/>
          <a:stretch>
            <a:fillRect/>
          </a:stretch>
        </p:blipFill>
        <p:spPr>
          <a:xfrm>
            <a:off x="600480" y="3452488"/>
            <a:ext cx="8839200" cy="514350"/>
          </a:xfrm>
          <a:prstGeom prst="rect">
            <a:avLst/>
          </a:prstGeom>
        </p:spPr>
      </p:pic>
      <p:sp>
        <p:nvSpPr>
          <p:cNvPr id="2" name="Content Placeholder 8">
            <a:extLst>
              <a:ext uri="{FF2B5EF4-FFF2-40B4-BE49-F238E27FC236}">
                <a16:creationId xmlns:a16="http://schemas.microsoft.com/office/drawing/2014/main" id="{05951B74-6AE6-9AA6-6792-B63847442769}"/>
              </a:ext>
            </a:extLst>
          </p:cNvPr>
          <p:cNvSpPr txBox="1">
            <a:spLocks/>
          </p:cNvSpPr>
          <p:nvPr/>
        </p:nvSpPr>
        <p:spPr>
          <a:xfrm>
            <a:off x="263338" y="3847464"/>
            <a:ext cx="11811000" cy="460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1E718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optim_speed1 ~ 3.56 seconds.</a:t>
            </a:r>
          </a:p>
        </p:txBody>
      </p:sp>
      <p:pic>
        <p:nvPicPr>
          <p:cNvPr id="6" name="Picture 5">
            <a:extLst>
              <a:ext uri="{FF2B5EF4-FFF2-40B4-BE49-F238E27FC236}">
                <a16:creationId xmlns:a16="http://schemas.microsoft.com/office/drawing/2014/main" id="{8DF7F337-146C-E3B0-4290-EE05A5F05123}"/>
              </a:ext>
            </a:extLst>
          </p:cNvPr>
          <p:cNvPicPr>
            <a:picLocks noChangeAspect="1"/>
          </p:cNvPicPr>
          <p:nvPr/>
        </p:nvPicPr>
        <p:blipFill>
          <a:blip r:embed="rId5"/>
          <a:stretch>
            <a:fillRect/>
          </a:stretch>
        </p:blipFill>
        <p:spPr>
          <a:xfrm>
            <a:off x="1787338" y="4491089"/>
            <a:ext cx="8763000" cy="1952625"/>
          </a:xfrm>
          <a:prstGeom prst="rect">
            <a:avLst/>
          </a:prstGeom>
        </p:spPr>
      </p:pic>
    </p:spTree>
    <p:extLst>
      <p:ext uri="{BB962C8B-B14F-4D97-AF65-F5344CB8AC3E}">
        <p14:creationId xmlns:p14="http://schemas.microsoft.com/office/powerpoint/2010/main" val="1296416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4" descr="@RcppCore">
            <a:extLst>
              <a:ext uri="{FF2B5EF4-FFF2-40B4-BE49-F238E27FC236}">
                <a16:creationId xmlns:a16="http://schemas.microsoft.com/office/drawing/2014/main" id="{7F0A766D-112D-E1AA-2D34-8F77888BA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119832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09FC948-B109-69DA-E3C3-E982D6AC1257}"/>
              </a:ext>
            </a:extLst>
          </p:cNvPr>
          <p:cNvPicPr>
            <a:picLocks noChangeAspect="1"/>
          </p:cNvPicPr>
          <p:nvPr/>
        </p:nvPicPr>
        <p:blipFill>
          <a:blip r:embed="rId4"/>
          <a:stretch>
            <a:fillRect/>
          </a:stretch>
        </p:blipFill>
        <p:spPr>
          <a:xfrm>
            <a:off x="380998" y="2726572"/>
            <a:ext cx="8073154" cy="3560679"/>
          </a:xfrm>
          <a:prstGeom prst="rect">
            <a:avLst/>
          </a:prstGeom>
        </p:spPr>
      </p:pic>
      <p:pic>
        <p:nvPicPr>
          <p:cNvPr id="14" name="Picture 13">
            <a:extLst>
              <a:ext uri="{FF2B5EF4-FFF2-40B4-BE49-F238E27FC236}">
                <a16:creationId xmlns:a16="http://schemas.microsoft.com/office/drawing/2014/main" id="{4438B331-3331-573D-565D-BD497DCF3887}"/>
              </a:ext>
            </a:extLst>
          </p:cNvPr>
          <p:cNvPicPr>
            <a:picLocks noChangeAspect="1"/>
          </p:cNvPicPr>
          <p:nvPr/>
        </p:nvPicPr>
        <p:blipFill rotWithShape="1">
          <a:blip r:embed="rId5"/>
          <a:srcRect r="27059"/>
          <a:stretch/>
        </p:blipFill>
        <p:spPr>
          <a:xfrm>
            <a:off x="380998" y="1774582"/>
            <a:ext cx="8073154" cy="752475"/>
          </a:xfrm>
          <a:prstGeom prst="rect">
            <a:avLst/>
          </a:prstGeom>
        </p:spPr>
      </p:pic>
    </p:spTree>
    <p:extLst>
      <p:ext uri="{BB962C8B-B14F-4D97-AF65-F5344CB8AC3E}">
        <p14:creationId xmlns:p14="http://schemas.microsoft.com/office/powerpoint/2010/main" val="3695016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DFE4867-380A-BF97-374F-65A6579FDF68}"/>
              </a:ext>
            </a:extLst>
          </p:cNvPr>
          <p:cNvPicPr>
            <a:picLocks noChangeAspect="1"/>
          </p:cNvPicPr>
          <p:nvPr/>
        </p:nvPicPr>
        <p:blipFill rotWithShape="1">
          <a:blip r:embed="rId3"/>
          <a:srcRect t="972"/>
          <a:stretch/>
        </p:blipFill>
        <p:spPr>
          <a:xfrm>
            <a:off x="538568" y="1198320"/>
            <a:ext cx="11106150" cy="3584332"/>
          </a:xfrm>
          <a:prstGeom prst="rect">
            <a:avLst/>
          </a:prstGeom>
          <a:ln>
            <a:solidFill>
              <a:schemeClr val="accent1"/>
            </a:solidFill>
          </a:ln>
        </p:spPr>
      </p:pic>
      <p:sp>
        <p:nvSpPr>
          <p:cNvPr id="9" name="Content Placeholder 8">
            <a:extLst>
              <a:ext uri="{FF2B5EF4-FFF2-40B4-BE49-F238E27FC236}">
                <a16:creationId xmlns:a16="http://schemas.microsoft.com/office/drawing/2014/main" id="{1FA9E60C-2878-F898-0DF5-1EC8CCDDCA68}"/>
              </a:ext>
            </a:extLst>
          </p:cNvPr>
          <p:cNvSpPr>
            <a:spLocks noGrp="1"/>
          </p:cNvSpPr>
          <p:nvPr>
            <p:ph idx="1"/>
          </p:nvPr>
        </p:nvSpPr>
        <p:spPr>
          <a:xfrm>
            <a:off x="186143" y="4868172"/>
            <a:ext cx="11811000" cy="2867283"/>
          </a:xfrm>
        </p:spPr>
        <p:txBody>
          <a:bodyPr>
            <a:normAutofit/>
          </a:bodyPr>
          <a:lstStyle/>
          <a:p>
            <a:r>
              <a:rPr lang="en-US" dirty="0"/>
              <a:t>New </a:t>
            </a:r>
            <a:r>
              <a:rPr lang="en-US" dirty="0" err="1"/>
              <a:t>optim_speed_cpp</a:t>
            </a:r>
            <a:r>
              <a:rPr lang="en-US" dirty="0"/>
              <a:t> ~ 0.51 seconds.</a:t>
            </a:r>
          </a:p>
        </p:txBody>
      </p:sp>
    </p:spTree>
    <p:extLst>
      <p:ext uri="{BB962C8B-B14F-4D97-AF65-F5344CB8AC3E}">
        <p14:creationId xmlns:p14="http://schemas.microsoft.com/office/powerpoint/2010/main" val="3161140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for confidence intervals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8BC8ECCB-F704-95BB-CF7A-16CB9BEAE72B}"/>
              </a:ext>
            </a:extLst>
          </p:cNvPr>
          <p:cNvSpPr>
            <a:spLocks noGrp="1"/>
          </p:cNvSpPr>
          <p:nvPr>
            <p:ph idx="1"/>
          </p:nvPr>
        </p:nvSpPr>
        <p:spPr>
          <a:xfrm>
            <a:off x="186143" y="1285988"/>
            <a:ext cx="11811000" cy="760412"/>
          </a:xfrm>
        </p:spPr>
        <p:txBody>
          <a:bodyPr>
            <a:normAutofit fontScale="92500" lnSpcReduction="10000"/>
          </a:bodyPr>
          <a:lstStyle/>
          <a:p>
            <a:r>
              <a:rPr lang="en-US" sz="2800" dirty="0"/>
              <a:t>Iterative resampling technique used to estimate distribution of the escapement estimate.</a:t>
            </a:r>
          </a:p>
        </p:txBody>
      </p:sp>
      <p:pic>
        <p:nvPicPr>
          <p:cNvPr id="10" name="Picture 9" descr="A screenshot of a computer&#10;&#10;Description automatically generated">
            <a:extLst>
              <a:ext uri="{FF2B5EF4-FFF2-40B4-BE49-F238E27FC236}">
                <a16:creationId xmlns:a16="http://schemas.microsoft.com/office/drawing/2014/main" id="{B24F8580-C810-E8F6-BB46-83E81ECE1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51" y="1970684"/>
            <a:ext cx="10755984" cy="4644686"/>
          </a:xfrm>
          <a:prstGeom prst="rect">
            <a:avLst/>
          </a:prstGeom>
        </p:spPr>
      </p:pic>
    </p:spTree>
    <p:extLst>
      <p:ext uri="{BB962C8B-B14F-4D97-AF65-F5344CB8AC3E}">
        <p14:creationId xmlns:p14="http://schemas.microsoft.com/office/powerpoint/2010/main" val="3525332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AD71E0D-D66A-8EE6-8DEE-D40A3A284A5E}"/>
              </a:ext>
            </a:extLst>
          </p:cNvPr>
          <p:cNvPicPr>
            <a:picLocks noChangeAspect="1"/>
          </p:cNvPicPr>
          <p:nvPr/>
        </p:nvPicPr>
        <p:blipFill>
          <a:blip r:embed="rId3"/>
          <a:stretch>
            <a:fillRect/>
          </a:stretch>
        </p:blipFill>
        <p:spPr>
          <a:xfrm>
            <a:off x="867179" y="1556777"/>
            <a:ext cx="10448925" cy="1076325"/>
          </a:xfrm>
          <a:prstGeom prst="rect">
            <a:avLst/>
          </a:prstGeom>
          <a:ln>
            <a:solidFill>
              <a:schemeClr val="accent1"/>
            </a:solidFill>
          </a:ln>
        </p:spPr>
      </p:pic>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3077079"/>
            <a:ext cx="11811000" cy="2867283"/>
          </a:xfrm>
        </p:spPr>
        <p:txBody>
          <a:bodyPr>
            <a:normAutofit/>
          </a:bodyPr>
          <a:lstStyle/>
          <a:p>
            <a:r>
              <a:rPr lang="en-US" dirty="0"/>
              <a:t>Input “iterations” and prepared data.</a:t>
            </a:r>
          </a:p>
          <a:p>
            <a:pPr lvl="1"/>
            <a:r>
              <a:rPr lang="en-US" dirty="0"/>
              <a:t>Sets initial values</a:t>
            </a:r>
          </a:p>
        </p:txBody>
      </p:sp>
    </p:spTree>
    <p:extLst>
      <p:ext uri="{BB962C8B-B14F-4D97-AF65-F5344CB8AC3E}">
        <p14:creationId xmlns:p14="http://schemas.microsoft.com/office/powerpoint/2010/main" val="2259670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930219"/>
            <a:ext cx="11811000" cy="1649688"/>
          </a:xfrm>
        </p:spPr>
        <p:txBody>
          <a:bodyPr>
            <a:normAutofit/>
          </a:bodyPr>
          <a:lstStyle/>
          <a:p>
            <a:r>
              <a:rPr lang="en-US" dirty="0"/>
              <a:t>Begins for loop for target iterations.</a:t>
            </a:r>
          </a:p>
          <a:p>
            <a:r>
              <a:rPr lang="en-US" dirty="0"/>
              <a:t>Sample original prepped data with replacement.</a:t>
            </a:r>
          </a:p>
          <a:p>
            <a:r>
              <a:rPr lang="en-US" dirty="0"/>
              <a:t>Create new “iteration” data sets.</a:t>
            </a:r>
          </a:p>
        </p:txBody>
      </p:sp>
      <p:pic>
        <p:nvPicPr>
          <p:cNvPr id="5" name="Picture 4">
            <a:extLst>
              <a:ext uri="{FF2B5EF4-FFF2-40B4-BE49-F238E27FC236}">
                <a16:creationId xmlns:a16="http://schemas.microsoft.com/office/drawing/2014/main" id="{FA446A8C-DE7C-C4D6-EEA3-98A402E33007}"/>
              </a:ext>
            </a:extLst>
          </p:cNvPr>
          <p:cNvPicPr>
            <a:picLocks noChangeAspect="1"/>
          </p:cNvPicPr>
          <p:nvPr/>
        </p:nvPicPr>
        <p:blipFill>
          <a:blip r:embed="rId3"/>
          <a:stretch>
            <a:fillRect/>
          </a:stretch>
        </p:blipFill>
        <p:spPr>
          <a:xfrm>
            <a:off x="452842" y="1338971"/>
            <a:ext cx="11277600" cy="3305175"/>
          </a:xfrm>
          <a:prstGeom prst="rect">
            <a:avLst/>
          </a:prstGeom>
          <a:ln>
            <a:solidFill>
              <a:schemeClr val="accent1"/>
            </a:solidFill>
          </a:ln>
        </p:spPr>
      </p:pic>
    </p:spTree>
    <p:extLst>
      <p:ext uri="{BB962C8B-B14F-4D97-AF65-F5344CB8AC3E}">
        <p14:creationId xmlns:p14="http://schemas.microsoft.com/office/powerpoint/2010/main" val="307893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packages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5149850" cy="4995508"/>
          </a:xfrm>
        </p:spPr>
        <p:txBody>
          <a:bodyPr>
            <a:normAutofit/>
          </a:bodyPr>
          <a:lstStyle/>
          <a:p>
            <a:pPr marL="0" indent="0">
              <a:buNone/>
            </a:pPr>
            <a:r>
              <a:rPr lang="en-US" sz="2400" b="1" dirty="0"/>
              <a:t>Packages:</a:t>
            </a:r>
          </a:p>
          <a:p>
            <a:r>
              <a:rPr lang="en-US" b="1" dirty="0" err="1"/>
              <a:t>tidyverse</a:t>
            </a:r>
            <a:endParaRPr lang="en-US" b="1" dirty="0"/>
          </a:p>
          <a:p>
            <a:r>
              <a:rPr lang="en-US" b="1" dirty="0"/>
              <a:t>escapeMR</a:t>
            </a:r>
          </a:p>
          <a:p>
            <a:r>
              <a:rPr lang="en-US" b="1" dirty="0"/>
              <a:t>ggplot2</a:t>
            </a:r>
          </a:p>
          <a:p>
            <a:r>
              <a:rPr lang="en-US" b="1" dirty="0" err="1"/>
              <a:t>rcpp</a:t>
            </a:r>
            <a:endParaRPr lang="en-US" b="1" dirty="0"/>
          </a:p>
          <a:p>
            <a:pPr marL="0" indent="0">
              <a:buNone/>
            </a:pPr>
            <a:endParaRPr lang="en-US" b="1" dirty="0"/>
          </a:p>
          <a:p>
            <a:pPr marL="0" indent="0">
              <a:buNone/>
            </a:pPr>
            <a:r>
              <a:rPr lang="en-US" b="1" dirty="0">
                <a:hlinkClick r:id="rId3"/>
              </a:rPr>
              <a:t>Writing functions in R</a:t>
            </a:r>
            <a:endParaRPr lang="en-US" b="1" dirty="0"/>
          </a:p>
          <a:p>
            <a:pPr marL="0" indent="0">
              <a:buNone/>
            </a:pPr>
            <a:r>
              <a:rPr lang="en-US" b="1" dirty="0">
                <a:hlinkClick r:id="rId4"/>
              </a:rPr>
              <a:t>Writing “for loops” in R</a:t>
            </a:r>
            <a:endParaRPr lang="en-US" b="1" dirty="0"/>
          </a:p>
        </p:txBody>
      </p:sp>
      <p:pic>
        <p:nvPicPr>
          <p:cNvPr id="1026" name="Picture 2">
            <a:extLst>
              <a:ext uri="{FF2B5EF4-FFF2-40B4-BE49-F238E27FC236}">
                <a16:creationId xmlns:a16="http://schemas.microsoft.com/office/drawing/2014/main" id="{17B6D847-7D2D-6E8F-53D2-48B6BC544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1813" y="1559284"/>
            <a:ext cx="360997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cppCore">
            <a:extLst>
              <a:ext uri="{FF2B5EF4-FFF2-40B4-BE49-F238E27FC236}">
                <a16:creationId xmlns:a16="http://schemas.microsoft.com/office/drawing/2014/main" id="{05033FA8-CF00-59E8-A440-DDF301A3A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0" y="456013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idyverse - Wikipedia">
            <a:extLst>
              <a:ext uri="{FF2B5EF4-FFF2-40B4-BE49-F238E27FC236}">
                <a16:creationId xmlns:a16="http://schemas.microsoft.com/office/drawing/2014/main" id="{43888450-ACF8-043E-4A7B-6D369012E6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71" y="2898737"/>
            <a:ext cx="1662558" cy="19193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gplot2 - Wikipedia">
            <a:extLst>
              <a:ext uri="{FF2B5EF4-FFF2-40B4-BE49-F238E27FC236}">
                <a16:creationId xmlns:a16="http://schemas.microsoft.com/office/drawing/2014/main" id="{8B4CEFE2-086A-C4A9-C795-248378DE65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9088" y="4545770"/>
            <a:ext cx="1662112" cy="191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9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Use </a:t>
            </a:r>
            <a:r>
              <a:rPr lang="en-US" dirty="0" err="1"/>
              <a:t>cpp_optim</a:t>
            </a:r>
            <a:r>
              <a:rPr lang="en-US" dirty="0"/>
              <a:t>() to find optimized parameters for each iteration.</a:t>
            </a:r>
          </a:p>
        </p:txBody>
      </p:sp>
      <p:pic>
        <p:nvPicPr>
          <p:cNvPr id="3" name="Picture 2">
            <a:extLst>
              <a:ext uri="{FF2B5EF4-FFF2-40B4-BE49-F238E27FC236}">
                <a16:creationId xmlns:a16="http://schemas.microsoft.com/office/drawing/2014/main" id="{5EA0A704-6E71-0E0C-317B-9612B09EDA10}"/>
              </a:ext>
            </a:extLst>
          </p:cNvPr>
          <p:cNvPicPr>
            <a:picLocks noChangeAspect="1"/>
          </p:cNvPicPr>
          <p:nvPr/>
        </p:nvPicPr>
        <p:blipFill>
          <a:blip r:embed="rId3"/>
          <a:stretch>
            <a:fillRect/>
          </a:stretch>
        </p:blipFill>
        <p:spPr>
          <a:xfrm>
            <a:off x="490942" y="1394233"/>
            <a:ext cx="11201400" cy="2466975"/>
          </a:xfrm>
          <a:prstGeom prst="rect">
            <a:avLst/>
          </a:prstGeom>
          <a:ln>
            <a:solidFill>
              <a:schemeClr val="accent1"/>
            </a:solidFill>
          </a:ln>
        </p:spPr>
      </p:pic>
    </p:spTree>
    <p:extLst>
      <p:ext uri="{BB962C8B-B14F-4D97-AF65-F5344CB8AC3E}">
        <p14:creationId xmlns:p14="http://schemas.microsoft.com/office/powerpoint/2010/main" val="282609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Run total_escapement() function using iteration data and parameters.</a:t>
            </a:r>
          </a:p>
        </p:txBody>
      </p:sp>
      <p:pic>
        <p:nvPicPr>
          <p:cNvPr id="4" name="Picture 3">
            <a:extLst>
              <a:ext uri="{FF2B5EF4-FFF2-40B4-BE49-F238E27FC236}">
                <a16:creationId xmlns:a16="http://schemas.microsoft.com/office/drawing/2014/main" id="{64F129AA-85A1-835C-FBB1-31EDC1B23D47}"/>
              </a:ext>
            </a:extLst>
          </p:cNvPr>
          <p:cNvPicPr>
            <a:picLocks noChangeAspect="1"/>
          </p:cNvPicPr>
          <p:nvPr/>
        </p:nvPicPr>
        <p:blipFill>
          <a:blip r:embed="rId3"/>
          <a:stretch>
            <a:fillRect/>
          </a:stretch>
        </p:blipFill>
        <p:spPr>
          <a:xfrm>
            <a:off x="281392" y="1571134"/>
            <a:ext cx="11620500" cy="1981200"/>
          </a:xfrm>
          <a:prstGeom prst="rect">
            <a:avLst/>
          </a:prstGeom>
          <a:ln>
            <a:solidFill>
              <a:schemeClr val="accent1"/>
            </a:solidFill>
          </a:ln>
        </p:spPr>
      </p:pic>
    </p:spTree>
    <p:extLst>
      <p:ext uri="{BB962C8B-B14F-4D97-AF65-F5344CB8AC3E}">
        <p14:creationId xmlns:p14="http://schemas.microsoft.com/office/powerpoint/2010/main" val="1780890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Store iterative results.</a:t>
            </a:r>
          </a:p>
          <a:p>
            <a:r>
              <a:rPr lang="en-US" dirty="0"/>
              <a:t>End for loop and return results.</a:t>
            </a:r>
          </a:p>
        </p:txBody>
      </p:sp>
      <p:pic>
        <p:nvPicPr>
          <p:cNvPr id="6" name="Picture 5">
            <a:extLst>
              <a:ext uri="{FF2B5EF4-FFF2-40B4-BE49-F238E27FC236}">
                <a16:creationId xmlns:a16="http://schemas.microsoft.com/office/drawing/2014/main" id="{98AB2214-4637-DACB-B7D5-DAC120EDF5F1}"/>
              </a:ext>
            </a:extLst>
          </p:cNvPr>
          <p:cNvPicPr>
            <a:picLocks noChangeAspect="1"/>
          </p:cNvPicPr>
          <p:nvPr/>
        </p:nvPicPr>
        <p:blipFill>
          <a:blip r:embed="rId3"/>
          <a:stretch>
            <a:fillRect/>
          </a:stretch>
        </p:blipFill>
        <p:spPr>
          <a:xfrm>
            <a:off x="509992" y="1434445"/>
            <a:ext cx="11163300" cy="2438400"/>
          </a:xfrm>
          <a:prstGeom prst="rect">
            <a:avLst/>
          </a:prstGeom>
          <a:ln>
            <a:solidFill>
              <a:schemeClr val="accent1"/>
            </a:solidFill>
          </a:ln>
        </p:spPr>
      </p:pic>
    </p:spTree>
    <p:extLst>
      <p:ext uri="{BB962C8B-B14F-4D97-AF65-F5344CB8AC3E}">
        <p14:creationId xmlns:p14="http://schemas.microsoft.com/office/powerpoint/2010/main" val="16011621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B9AA7F5-3A4E-A29B-51B5-C20E2C2A3F23}"/>
              </a:ext>
            </a:extLst>
          </p:cNvPr>
          <p:cNvPicPr>
            <a:picLocks noChangeAspect="1"/>
          </p:cNvPicPr>
          <p:nvPr/>
        </p:nvPicPr>
        <p:blipFill>
          <a:blip r:embed="rId3"/>
          <a:stretch>
            <a:fillRect/>
          </a:stretch>
        </p:blipFill>
        <p:spPr>
          <a:xfrm>
            <a:off x="595717" y="1349336"/>
            <a:ext cx="10991850" cy="523875"/>
          </a:xfrm>
          <a:prstGeom prst="rect">
            <a:avLst/>
          </a:prstGeom>
          <a:ln>
            <a:solidFill>
              <a:schemeClr val="accent1"/>
            </a:solidFill>
          </a:ln>
        </p:spPr>
      </p:pic>
      <p:pic>
        <p:nvPicPr>
          <p:cNvPr id="11" name="Picture 10">
            <a:extLst>
              <a:ext uri="{FF2B5EF4-FFF2-40B4-BE49-F238E27FC236}">
                <a16:creationId xmlns:a16="http://schemas.microsoft.com/office/drawing/2014/main" id="{24F07D4D-EBCF-3C5E-5FBC-448132992AD5}"/>
              </a:ext>
            </a:extLst>
          </p:cNvPr>
          <p:cNvPicPr>
            <a:picLocks noChangeAspect="1"/>
          </p:cNvPicPr>
          <p:nvPr/>
        </p:nvPicPr>
        <p:blipFill>
          <a:blip r:embed="rId4"/>
          <a:stretch>
            <a:fillRect/>
          </a:stretch>
        </p:blipFill>
        <p:spPr>
          <a:xfrm>
            <a:off x="6466571" y="2024227"/>
            <a:ext cx="5120996" cy="4376570"/>
          </a:xfrm>
          <a:prstGeom prst="rect">
            <a:avLst/>
          </a:prstGeom>
          <a:ln>
            <a:solidFill>
              <a:schemeClr val="accent1"/>
            </a:solidFill>
          </a:ln>
        </p:spPr>
      </p:pic>
      <p:sp>
        <p:nvSpPr>
          <p:cNvPr id="12" name="Content Placeholder 8">
            <a:extLst>
              <a:ext uri="{FF2B5EF4-FFF2-40B4-BE49-F238E27FC236}">
                <a16:creationId xmlns:a16="http://schemas.microsoft.com/office/drawing/2014/main" id="{F05D37A6-579B-25EC-EA6C-3A8D24FC06C5}"/>
              </a:ext>
            </a:extLst>
          </p:cNvPr>
          <p:cNvSpPr>
            <a:spLocks noGrp="1"/>
          </p:cNvSpPr>
          <p:nvPr>
            <p:ph idx="1"/>
          </p:nvPr>
        </p:nvSpPr>
        <p:spPr>
          <a:xfrm>
            <a:off x="595716" y="2203335"/>
            <a:ext cx="5663681" cy="4376571"/>
          </a:xfrm>
        </p:spPr>
        <p:txBody>
          <a:bodyPr>
            <a:normAutofit/>
          </a:bodyPr>
          <a:lstStyle/>
          <a:p>
            <a:pPr marL="0" indent="0">
              <a:buNone/>
            </a:pPr>
            <a:r>
              <a:rPr lang="en-US" dirty="0" err="1"/>
              <a:t>bootstrap_results</a:t>
            </a:r>
            <a:r>
              <a:rPr lang="en-US" dirty="0"/>
              <a:t>()</a:t>
            </a:r>
          </a:p>
          <a:p>
            <a:pPr lvl="1"/>
            <a:r>
              <a:rPr lang="en-US" dirty="0"/>
              <a:t>Iteration number</a:t>
            </a:r>
          </a:p>
          <a:p>
            <a:pPr lvl="1"/>
            <a:r>
              <a:rPr lang="en-US" dirty="0"/>
              <a:t>Log-likelihood</a:t>
            </a:r>
          </a:p>
          <a:p>
            <a:pPr lvl="1"/>
            <a:r>
              <a:rPr lang="en-US" dirty="0"/>
              <a:t>Escapement estimate</a:t>
            </a:r>
          </a:p>
          <a:p>
            <a:pPr lvl="1"/>
            <a:r>
              <a:rPr lang="en-US" dirty="0"/>
              <a:t>Iteration duration</a:t>
            </a:r>
          </a:p>
        </p:txBody>
      </p:sp>
    </p:spTree>
    <p:extLst>
      <p:ext uri="{BB962C8B-B14F-4D97-AF65-F5344CB8AC3E}">
        <p14:creationId xmlns:p14="http://schemas.microsoft.com/office/powerpoint/2010/main" val="4145489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calculating CI</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126715B-7D2B-22D9-D21F-A75BD0364F16}"/>
              </a:ext>
            </a:extLst>
          </p:cNvPr>
          <p:cNvPicPr>
            <a:picLocks noChangeAspect="1"/>
          </p:cNvPicPr>
          <p:nvPr/>
        </p:nvPicPr>
        <p:blipFill>
          <a:blip r:embed="rId3"/>
          <a:stretch>
            <a:fillRect/>
          </a:stretch>
        </p:blipFill>
        <p:spPr>
          <a:xfrm>
            <a:off x="509993" y="1565966"/>
            <a:ext cx="11163300" cy="2886075"/>
          </a:xfrm>
          <a:prstGeom prst="rect">
            <a:avLst/>
          </a:prstGeom>
          <a:ln>
            <a:solidFill>
              <a:schemeClr val="accent1"/>
            </a:solidFill>
          </a:ln>
        </p:spPr>
      </p:pic>
    </p:spTree>
    <p:extLst>
      <p:ext uri="{BB962C8B-B14F-4D97-AF65-F5344CB8AC3E}">
        <p14:creationId xmlns:p14="http://schemas.microsoft.com/office/powerpoint/2010/main" val="1691121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results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0A4AD0B-5A90-B68F-72DB-FA0B3D644B0E}"/>
              </a:ext>
            </a:extLst>
          </p:cNvPr>
          <p:cNvPicPr>
            <a:picLocks noChangeAspect="1"/>
          </p:cNvPicPr>
          <p:nvPr/>
        </p:nvPicPr>
        <p:blipFill>
          <a:blip r:embed="rId3"/>
          <a:stretch>
            <a:fillRect/>
          </a:stretch>
        </p:blipFill>
        <p:spPr>
          <a:xfrm>
            <a:off x="743723" y="1198320"/>
            <a:ext cx="10695839" cy="5400869"/>
          </a:xfrm>
          <a:prstGeom prst="rect">
            <a:avLst/>
          </a:prstGeom>
          <a:ln>
            <a:solidFill>
              <a:schemeClr val="accent1"/>
            </a:solidFill>
          </a:ln>
        </p:spPr>
      </p:pic>
    </p:spTree>
    <p:extLst>
      <p:ext uri="{BB962C8B-B14F-4D97-AF65-F5344CB8AC3E}">
        <p14:creationId xmlns:p14="http://schemas.microsoft.com/office/powerpoint/2010/main" val="3367565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A methods issues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4">
            <a:extLst>
              <a:ext uri="{FF2B5EF4-FFF2-40B4-BE49-F238E27FC236}">
                <a16:creationId xmlns:a16="http://schemas.microsoft.com/office/drawing/2014/main" id="{DDE615E4-324D-6048-0083-6CA36A4CF72C}"/>
              </a:ext>
            </a:extLst>
          </p:cNvPr>
          <p:cNvSpPr txBox="1">
            <a:spLocks noGrp="1"/>
          </p:cNvSpPr>
          <p:nvPr>
            <p:ph idx="1"/>
          </p:nvPr>
        </p:nvSpPr>
        <p:spPr>
          <a:xfrm>
            <a:off x="380998" y="1268470"/>
            <a:ext cx="11421289" cy="885371"/>
          </a:xfrm>
          <a:prstGeom prst="rect">
            <a:avLst/>
          </a:prstGeom>
          <a:noFill/>
        </p:spPr>
        <p:txBody>
          <a:bodyPr wrap="square">
            <a:spAutoFit/>
          </a:bodyPr>
          <a:lstStyle/>
          <a:p>
            <a:r>
              <a:rPr lang="en-US" dirty="0"/>
              <a:t>Small sample sizes can cause confusing outputs.</a:t>
            </a:r>
          </a:p>
          <a:p>
            <a:r>
              <a:rPr lang="en-US" dirty="0"/>
              <a:t>Example: total fish marked or chopped is 33.</a:t>
            </a:r>
          </a:p>
        </p:txBody>
      </p:sp>
      <p:pic>
        <p:nvPicPr>
          <p:cNvPr id="4" name="Picture 3">
            <a:extLst>
              <a:ext uri="{FF2B5EF4-FFF2-40B4-BE49-F238E27FC236}">
                <a16:creationId xmlns:a16="http://schemas.microsoft.com/office/drawing/2014/main" id="{CEFA807B-E44B-664D-898D-9C18D9A31F93}"/>
              </a:ext>
            </a:extLst>
          </p:cNvPr>
          <p:cNvPicPr>
            <a:picLocks noChangeAspect="1"/>
          </p:cNvPicPr>
          <p:nvPr/>
        </p:nvPicPr>
        <p:blipFill>
          <a:blip r:embed="rId3"/>
          <a:stretch>
            <a:fillRect/>
          </a:stretch>
        </p:blipFill>
        <p:spPr>
          <a:xfrm>
            <a:off x="2981538" y="2153841"/>
            <a:ext cx="6609924" cy="4469896"/>
          </a:xfrm>
          <a:prstGeom prst="rect">
            <a:avLst/>
          </a:prstGeom>
        </p:spPr>
      </p:pic>
      <p:cxnSp>
        <p:nvCxnSpPr>
          <p:cNvPr id="5" name="Straight Arrow Connector 4">
            <a:extLst>
              <a:ext uri="{FF2B5EF4-FFF2-40B4-BE49-F238E27FC236}">
                <a16:creationId xmlns:a16="http://schemas.microsoft.com/office/drawing/2014/main" id="{D1386AEE-6112-BE0A-D94A-15BC5E3698B0}"/>
              </a:ext>
            </a:extLst>
          </p:cNvPr>
          <p:cNvCxnSpPr>
            <a:cxnSpLocks/>
            <a:stCxn id="6" idx="3"/>
          </p:cNvCxnSpPr>
          <p:nvPr/>
        </p:nvCxnSpPr>
        <p:spPr>
          <a:xfrm flipV="1">
            <a:off x="2775856" y="5493741"/>
            <a:ext cx="1494610" cy="2514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0F5C1B-A336-DEE7-82CB-1D5FE84654E8}"/>
              </a:ext>
            </a:extLst>
          </p:cNvPr>
          <p:cNvSpPr txBox="1"/>
          <p:nvPr/>
        </p:nvSpPr>
        <p:spPr>
          <a:xfrm>
            <a:off x="117565" y="5283535"/>
            <a:ext cx="2658291" cy="923330"/>
          </a:xfrm>
          <a:prstGeom prst="rect">
            <a:avLst/>
          </a:prstGeom>
          <a:noFill/>
          <a:ln>
            <a:solidFill>
              <a:schemeClr val="tx1"/>
            </a:solidFill>
          </a:ln>
        </p:spPr>
        <p:txBody>
          <a:bodyPr wrap="square" rtlCol="0">
            <a:spAutoFit/>
          </a:bodyPr>
          <a:lstStyle/>
          <a:p>
            <a:r>
              <a:rPr lang="en-US" dirty="0"/>
              <a:t>Bootstrapping produces estimates below known number of fish.</a:t>
            </a:r>
          </a:p>
        </p:txBody>
      </p:sp>
    </p:spTree>
    <p:extLst>
      <p:ext uri="{BB962C8B-B14F-4D97-AF65-F5344CB8AC3E}">
        <p14:creationId xmlns:p14="http://schemas.microsoft.com/office/powerpoint/2010/main" val="2480883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Wrapping up</a:t>
            </a:r>
          </a:p>
        </p:txBody>
      </p:sp>
      <p:cxnSp>
        <p:nvCxnSpPr>
          <p:cNvPr id="26" name="Straight Connector 25">
            <a:extLst>
              <a:ext uri="{FF2B5EF4-FFF2-40B4-BE49-F238E27FC236}">
                <a16:creationId xmlns:a16="http://schemas.microsoft.com/office/drawing/2014/main" id="{9A3596B7-9B47-1FD5-F69B-9B9D8842FCAB}"/>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05AA7A1A-94FE-0AEF-A79A-59435C1C0888}"/>
              </a:ext>
            </a:extLst>
          </p:cNvPr>
          <p:cNvSpPr>
            <a:spLocks noGrp="1"/>
          </p:cNvSpPr>
          <p:nvPr>
            <p:ph idx="1"/>
          </p:nvPr>
        </p:nvSpPr>
        <p:spPr>
          <a:xfrm>
            <a:off x="209550" y="1405289"/>
            <a:ext cx="11811000" cy="4995508"/>
          </a:xfrm>
        </p:spPr>
        <p:txBody>
          <a:bodyPr>
            <a:normAutofit/>
          </a:bodyPr>
          <a:lstStyle/>
          <a:p>
            <a:r>
              <a:rPr lang="en-US" sz="3600" dirty="0"/>
              <a:t>Recreated CVCS escapement model in R code.</a:t>
            </a:r>
          </a:p>
          <a:p>
            <a:pPr lvl="1"/>
            <a:r>
              <a:rPr lang="en-US" sz="3200" dirty="0"/>
              <a:t>Functionalize everything for repeatability.</a:t>
            </a:r>
          </a:p>
          <a:p>
            <a:r>
              <a:rPr lang="en-US" sz="3600" dirty="0"/>
              <a:t>Only difference to </a:t>
            </a:r>
            <a:r>
              <a:rPr lang="en-US" sz="3600" dirty="0" err="1"/>
              <a:t>escapeMR</a:t>
            </a:r>
            <a:r>
              <a:rPr lang="en-US" sz="3600" dirty="0"/>
              <a:t>() is optimization algorithm.</a:t>
            </a:r>
          </a:p>
          <a:p>
            <a:r>
              <a:rPr lang="en-US" sz="3600" dirty="0"/>
              <a:t>Use </a:t>
            </a:r>
            <a:r>
              <a:rPr lang="en-US" sz="3600" dirty="0" err="1"/>
              <a:t>Rcpp</a:t>
            </a:r>
            <a:r>
              <a:rPr lang="en-US" sz="3600" dirty="0"/>
              <a:t> to speed up optimization.</a:t>
            </a:r>
          </a:p>
          <a:p>
            <a:r>
              <a:rPr lang="en-US" sz="3600" dirty="0"/>
              <a:t>Use bootstrapping to produce confidence intervals of estimate.</a:t>
            </a:r>
          </a:p>
        </p:txBody>
      </p:sp>
    </p:spTree>
    <p:extLst>
      <p:ext uri="{BB962C8B-B14F-4D97-AF65-F5344CB8AC3E}">
        <p14:creationId xmlns:p14="http://schemas.microsoft.com/office/powerpoint/2010/main" val="3678441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Questions?</a:t>
            </a:r>
          </a:p>
        </p:txBody>
      </p:sp>
    </p:spTree>
    <p:extLst>
      <p:ext uri="{BB962C8B-B14F-4D97-AF65-F5344CB8AC3E}">
        <p14:creationId xmlns:p14="http://schemas.microsoft.com/office/powerpoint/2010/main" val="392399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064A5-0E5B-643A-D15B-81F8700D5732}"/>
              </a:ext>
            </a:extLst>
          </p:cNvPr>
          <p:cNvPicPr>
            <a:picLocks noChangeAspect="1"/>
          </p:cNvPicPr>
          <p:nvPr/>
        </p:nvPicPr>
        <p:blipFill>
          <a:blip r:embed="rId3"/>
          <a:stretch>
            <a:fillRect/>
          </a:stretch>
        </p:blipFill>
        <p:spPr>
          <a:xfrm>
            <a:off x="1031763" y="1466850"/>
            <a:ext cx="10128474" cy="4690646"/>
          </a:xfrm>
          <a:prstGeom prst="rect">
            <a:avLst/>
          </a:prstGeom>
          <a:ln>
            <a:solidFill>
              <a:schemeClr val="tx1"/>
            </a:solidFill>
          </a:ln>
        </p:spPr>
      </p:pic>
    </p:spTree>
    <p:extLst>
      <p:ext uri="{BB962C8B-B14F-4D97-AF65-F5344CB8AC3E}">
        <p14:creationId xmlns:p14="http://schemas.microsoft.com/office/powerpoint/2010/main" val="242091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9E89B3-B522-1CAE-7BBF-8B0015835FF1}"/>
              </a:ext>
            </a:extLst>
          </p:cNvPr>
          <p:cNvPicPr>
            <a:picLocks noChangeAspect="1"/>
          </p:cNvPicPr>
          <p:nvPr/>
        </p:nvPicPr>
        <p:blipFill>
          <a:blip r:embed="rId3"/>
          <a:stretch>
            <a:fillRect/>
          </a:stretch>
        </p:blipFill>
        <p:spPr>
          <a:xfrm>
            <a:off x="1659652" y="1979727"/>
            <a:ext cx="8872696" cy="1932397"/>
          </a:xfrm>
          <a:prstGeom prst="rect">
            <a:avLst/>
          </a:prstGeom>
          <a:ln>
            <a:solidFill>
              <a:schemeClr val="accent1"/>
            </a:solidFill>
          </a:ln>
        </p:spPr>
      </p:pic>
    </p:spTree>
    <p:extLst>
      <p:ext uri="{BB962C8B-B14F-4D97-AF65-F5344CB8AC3E}">
        <p14:creationId xmlns:p14="http://schemas.microsoft.com/office/powerpoint/2010/main" val="2745347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Prepping to code – functions and for loops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B4C824-A908-C6E4-455E-075F480D0423}"/>
              </a:ext>
            </a:extLst>
          </p:cNvPr>
          <p:cNvPicPr>
            <a:picLocks noChangeAspect="1"/>
          </p:cNvPicPr>
          <p:nvPr/>
        </p:nvPicPr>
        <p:blipFill>
          <a:blip r:embed="rId3"/>
          <a:stretch>
            <a:fillRect/>
          </a:stretch>
        </p:blipFill>
        <p:spPr>
          <a:xfrm>
            <a:off x="8609798" y="1432309"/>
            <a:ext cx="2701098" cy="2281045"/>
          </a:xfrm>
          <a:prstGeom prst="rect">
            <a:avLst/>
          </a:prstGeom>
          <a:ln>
            <a:solidFill>
              <a:schemeClr val="accent1"/>
            </a:solidFill>
          </a:ln>
        </p:spPr>
      </p:pic>
      <p:pic>
        <p:nvPicPr>
          <p:cNvPr id="6" name="Picture 5">
            <a:extLst>
              <a:ext uri="{FF2B5EF4-FFF2-40B4-BE49-F238E27FC236}">
                <a16:creationId xmlns:a16="http://schemas.microsoft.com/office/drawing/2014/main" id="{32FF526F-13BE-87EB-72E1-7F994F520231}"/>
              </a:ext>
            </a:extLst>
          </p:cNvPr>
          <p:cNvPicPr>
            <a:picLocks noChangeAspect="1"/>
          </p:cNvPicPr>
          <p:nvPr/>
        </p:nvPicPr>
        <p:blipFill>
          <a:blip r:embed="rId4"/>
          <a:stretch>
            <a:fillRect/>
          </a:stretch>
        </p:blipFill>
        <p:spPr>
          <a:xfrm>
            <a:off x="8605298" y="3947344"/>
            <a:ext cx="2710099" cy="2281045"/>
          </a:xfrm>
          <a:prstGeom prst="rect">
            <a:avLst/>
          </a:prstGeom>
          <a:ln>
            <a:solidFill>
              <a:schemeClr val="accent1"/>
            </a:solidFill>
          </a:ln>
        </p:spPr>
      </p:pic>
      <p:sp>
        <p:nvSpPr>
          <p:cNvPr id="9" name="Content Placeholder 8">
            <a:extLst>
              <a:ext uri="{FF2B5EF4-FFF2-40B4-BE49-F238E27FC236}">
                <a16:creationId xmlns:a16="http://schemas.microsoft.com/office/drawing/2014/main" id="{3362B4CF-F472-14DA-4DF9-85ABC7AA8ADA}"/>
              </a:ext>
            </a:extLst>
          </p:cNvPr>
          <p:cNvSpPr>
            <a:spLocks noGrp="1"/>
          </p:cNvSpPr>
          <p:nvPr>
            <p:ph idx="1"/>
          </p:nvPr>
        </p:nvSpPr>
        <p:spPr>
          <a:xfrm>
            <a:off x="209550" y="1405289"/>
            <a:ext cx="8273623" cy="4995508"/>
          </a:xfrm>
        </p:spPr>
        <p:txBody>
          <a:bodyPr>
            <a:normAutofit/>
          </a:bodyPr>
          <a:lstStyle/>
          <a:p>
            <a:r>
              <a:rPr lang="en-US" sz="3600" dirty="0"/>
              <a:t>Writing for loops: </a:t>
            </a:r>
            <a:r>
              <a:rPr lang="en-US" sz="3200" dirty="0">
                <a:solidFill>
                  <a:schemeClr val="tx1"/>
                </a:solidFill>
                <a:hlinkClick r:id="rId5">
                  <a:extLst>
                    <a:ext uri="{A12FA001-AC4F-418D-AE19-62706E023703}">
                      <ahyp:hlinkClr xmlns:ahyp="http://schemas.microsoft.com/office/drawing/2018/hyperlinkcolor" val="tx"/>
                    </a:ext>
                  </a:extLst>
                </a:hlinkClick>
              </a:rPr>
              <a:t>https://www.geeksforgeeks.org/for-loop-in-r/</a:t>
            </a:r>
            <a:endParaRPr lang="en-US" sz="3200" dirty="0">
              <a:solidFill>
                <a:schemeClr val="tx1"/>
              </a:solidFill>
            </a:endParaRPr>
          </a:p>
          <a:p>
            <a:endParaRPr lang="en-US" sz="3600" dirty="0"/>
          </a:p>
          <a:p>
            <a:endParaRPr lang="en-US" sz="3600" dirty="0"/>
          </a:p>
          <a:p>
            <a:r>
              <a:rPr lang="en-US" sz="3600" dirty="0"/>
              <a:t>Writing functions: </a:t>
            </a:r>
            <a:r>
              <a:rPr lang="en-US" sz="3200" dirty="0">
                <a:solidFill>
                  <a:schemeClr val="tx1"/>
                </a:solidFill>
                <a:hlinkClick r:id="rId6">
                  <a:extLst>
                    <a:ext uri="{A12FA001-AC4F-418D-AE19-62706E023703}">
                      <ahyp:hlinkClr xmlns:ahyp="http://schemas.microsoft.com/office/drawing/2018/hyperlinkcolor" val="tx"/>
                    </a:ext>
                  </a:extLst>
                </a:hlinkClick>
              </a:rPr>
              <a:t>https://dept.stat.lsa.umich.edu/%7Ejerrick/courses/stat701/notes/functions.html</a:t>
            </a:r>
            <a:endParaRPr lang="en-US" sz="3600" dirty="0">
              <a:solidFill>
                <a:schemeClr val="tx1"/>
              </a:solidFill>
            </a:endParaRPr>
          </a:p>
        </p:txBody>
      </p:sp>
    </p:spTree>
    <p:extLst>
      <p:ext uri="{BB962C8B-B14F-4D97-AF65-F5344CB8AC3E}">
        <p14:creationId xmlns:p14="http://schemas.microsoft.com/office/powerpoint/2010/main" val="3043002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D10A220-E6F4-C7C1-525B-3B1E9B47A7FC}"/>
              </a:ext>
            </a:extLst>
          </p:cNvPr>
          <p:cNvPicPr>
            <a:picLocks noChangeAspect="1"/>
          </p:cNvPicPr>
          <p:nvPr/>
        </p:nvPicPr>
        <p:blipFill>
          <a:blip r:embed="rId3"/>
          <a:stretch>
            <a:fillRect/>
          </a:stretch>
        </p:blipFill>
        <p:spPr>
          <a:xfrm>
            <a:off x="1082069" y="1928772"/>
            <a:ext cx="10027861" cy="4747565"/>
          </a:xfrm>
          <a:prstGeom prst="rect">
            <a:avLst/>
          </a:prstGeom>
        </p:spPr>
      </p:pic>
      <p:pic>
        <p:nvPicPr>
          <p:cNvPr id="3" name="Picture 2">
            <a:extLst>
              <a:ext uri="{FF2B5EF4-FFF2-40B4-BE49-F238E27FC236}">
                <a16:creationId xmlns:a16="http://schemas.microsoft.com/office/drawing/2014/main" id="{935B11E4-80AC-DF52-A46D-59C9A3490DA6}"/>
              </a:ext>
            </a:extLst>
          </p:cNvPr>
          <p:cNvPicPr>
            <a:picLocks noChangeAspect="1"/>
          </p:cNvPicPr>
          <p:nvPr/>
        </p:nvPicPr>
        <p:blipFill>
          <a:blip r:embed="rId4"/>
          <a:stretch>
            <a:fillRect/>
          </a:stretch>
        </p:blipFill>
        <p:spPr>
          <a:xfrm>
            <a:off x="1376362" y="1168361"/>
            <a:ext cx="9591675" cy="704850"/>
          </a:xfrm>
          <a:prstGeom prst="rect">
            <a:avLst/>
          </a:prstGeom>
          <a:ln>
            <a:solidFill>
              <a:schemeClr val="accent1"/>
            </a:solidFill>
          </a:ln>
        </p:spPr>
      </p:pic>
    </p:spTree>
    <p:extLst>
      <p:ext uri="{BB962C8B-B14F-4D97-AF65-F5344CB8AC3E}">
        <p14:creationId xmlns:p14="http://schemas.microsoft.com/office/powerpoint/2010/main" val="180267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F1091AF2-4628-B8F0-C169-6071B2C47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8320"/>
            <a:ext cx="12192000" cy="5505449"/>
          </a:xfrm>
          <a:prstGeom prst="rect">
            <a:avLst/>
          </a:prstGeom>
        </p:spPr>
      </p:pic>
    </p:spTree>
    <p:extLst>
      <p:ext uri="{BB962C8B-B14F-4D97-AF65-F5344CB8AC3E}">
        <p14:creationId xmlns:p14="http://schemas.microsoft.com/office/powerpoint/2010/main" val="42921729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17558</TotalTime>
  <Words>1287</Words>
  <Application>Microsoft Office PowerPoint</Application>
  <PresentationFormat>Widescreen</PresentationFormat>
  <Paragraphs>183</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Aptos</vt:lpstr>
      <vt:lpstr>Aptos Display</vt:lpstr>
      <vt:lpstr>Arial</vt:lpstr>
      <vt:lpstr>Cambria Math</vt:lpstr>
      <vt:lpstr>Century Gothic</vt:lpstr>
      <vt:lpstr>LMMono10-Regular-Identity-H</vt:lpstr>
      <vt:lpstr>LMRoman10-Regular-Identity-H</vt:lpstr>
      <vt:lpstr>Office Theme</vt:lpstr>
      <vt:lpstr>CVCS Escapement Modeling</vt:lpstr>
      <vt:lpstr>Session goals</vt:lpstr>
      <vt:lpstr>Workshop GitHub</vt:lpstr>
      <vt:lpstr>Prepping to code - packages</vt:lpstr>
      <vt:lpstr>Prepping to code – project directory</vt:lpstr>
      <vt:lpstr>Prepping to code – project directory</vt:lpstr>
      <vt:lpstr>Prepping to code – functions and for loops</vt:lpstr>
      <vt:lpstr>Reviewing the escapeMR package</vt:lpstr>
      <vt:lpstr>Reviewing the escapeMR package</vt:lpstr>
      <vt:lpstr>Reviewing the escapeMR package</vt:lpstr>
      <vt:lpstr>Reviewing demo data</vt:lpstr>
      <vt:lpstr>Reviewing demo data</vt:lpstr>
      <vt:lpstr>Coding – Horvitz_Thompson()</vt:lpstr>
      <vt:lpstr>Coding – superpopulation model</vt:lpstr>
      <vt:lpstr>Coding – B_star()</vt:lpstr>
      <vt:lpstr>Coding – total_escapement()</vt:lpstr>
      <vt:lpstr>Coding – pro_capsur</vt:lpstr>
      <vt:lpstr>Coding – location()</vt:lpstr>
      <vt:lpstr>Coding – CJS_loglik()</vt:lpstr>
      <vt:lpstr>Coding – CJS_loglik()</vt:lpstr>
      <vt:lpstr>Coding – CJS_loglik()</vt:lpstr>
      <vt:lpstr>Coding – CJS_loglik()</vt:lpstr>
      <vt:lpstr>Coding – CJS_loglik()</vt:lpstr>
      <vt:lpstr>Coding – CJS_loglik()</vt:lpstr>
      <vt:lpstr>Coding – CJS_loglik_wrapper()</vt:lpstr>
      <vt:lpstr>Coding – CJS_data_prep()</vt:lpstr>
      <vt:lpstr>Coding – CJS_data_prep()</vt:lpstr>
      <vt:lpstr>Coding – CJS_data_prep()</vt:lpstr>
      <vt:lpstr>Coding – CJS_data_prep()</vt:lpstr>
      <vt:lpstr>Running code – prepare data</vt:lpstr>
      <vt:lpstr>Running code – optimize parameters</vt:lpstr>
      <vt:lpstr>Coding – fill_prop_matrices()</vt:lpstr>
      <vt:lpstr>Coding – total_escapement()</vt:lpstr>
      <vt:lpstr>Running code – estimate escapement</vt:lpstr>
      <vt:lpstr>Speeding it up – incorporating C++</vt:lpstr>
      <vt:lpstr>Speeding it up – incorporating C++</vt:lpstr>
      <vt:lpstr>Bootstrapping for confidence intervals</vt:lpstr>
      <vt:lpstr>Coding – CJS_bootstrap</vt:lpstr>
      <vt:lpstr>Coding – CJS_bootstrap</vt:lpstr>
      <vt:lpstr>Coding – CJS_bootstrap</vt:lpstr>
      <vt:lpstr>Coding – CJS_bootstrap</vt:lpstr>
      <vt:lpstr>Coding – CJS_bootstrap</vt:lpstr>
      <vt:lpstr>Running code – CJS_bootstrap</vt:lpstr>
      <vt:lpstr>Running code – calculating CI</vt:lpstr>
      <vt:lpstr>Bootstrapping results</vt:lpstr>
      <vt:lpstr>A methods issues</vt:lpstr>
      <vt:lpstr>Wrapping up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206</cp:revision>
  <dcterms:created xsi:type="dcterms:W3CDTF">2024-08-06T18:39:30Z</dcterms:created>
  <dcterms:modified xsi:type="dcterms:W3CDTF">2024-09-23T21:10:07Z</dcterms:modified>
</cp:coreProperties>
</file>